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78" r:id="rId1"/>
  </p:sldMasterIdLst>
  <p:notesMasterIdLst>
    <p:notesMasterId r:id="rId16"/>
  </p:notesMasterIdLst>
  <p:sldIdLst>
    <p:sldId id="271" r:id="rId2"/>
    <p:sldId id="256" r:id="rId3"/>
    <p:sldId id="258" r:id="rId4"/>
    <p:sldId id="259" r:id="rId5"/>
    <p:sldId id="260" r:id="rId6"/>
    <p:sldId id="261" r:id="rId7"/>
    <p:sldId id="270" r:id="rId8"/>
    <p:sldId id="262" r:id="rId9"/>
    <p:sldId id="264" r:id="rId10"/>
    <p:sldId id="265" r:id="rId11"/>
    <p:sldId id="266" r:id="rId12"/>
    <p:sldId id="267" r:id="rId13"/>
    <p:sldId id="268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f365b0341fd0d58d/Documents/Project%20Edge%20Task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f365b0341fd0d58d/Documents/Project%20Edge%20Task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f365b0341fd0d58d/Documents/Project%20Edge%20Task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Edge Tasks.xlsx]Sheet4!PivotTable12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/>
              <a:t>Total sales of product</a:t>
            </a:r>
          </a:p>
        </c:rich>
      </c:tx>
      <c:layout>
        <c:manualLayout>
          <c:xMode val="edge"/>
          <c:yMode val="edge"/>
          <c:x val="0.2164912797115314"/>
          <c:y val="3.197792843462134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5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1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1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1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15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1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1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1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  <c:pivotFmt>
        <c:idx val="2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c:spPr>
      </c:pivotFmt>
    </c:pivotFmts>
    <c:plotArea>
      <c:layout>
        <c:manualLayout>
          <c:layoutTarget val="inner"/>
          <c:xMode val="edge"/>
          <c:yMode val="edge"/>
          <c:x val="0.12142426093021071"/>
          <c:y val="0.21055423897255562"/>
          <c:w val="0.80833333333333346"/>
          <c:h val="0.71953809827825577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Sheet4!$B$3:$B$4</c:f>
              <c:strCache>
                <c:ptCount val="1"/>
                <c:pt idx="0">
                  <c:v>Total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2A1-4307-9A7B-478624C9E9F7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2A1-4307-9A7B-478624C9E9F7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2A1-4307-9A7B-478624C9E9F7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2A1-4307-9A7B-478624C9E9F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Sheet4!$A$5:$A$9</c:f>
              <c:strCache>
                <c:ptCount val="4"/>
                <c:pt idx="0">
                  <c:v>Desktop</c:v>
                </c:pt>
                <c:pt idx="1">
                  <c:v>Laptop</c:v>
                </c:pt>
                <c:pt idx="2">
                  <c:v>Smartphone</c:v>
                </c:pt>
                <c:pt idx="3">
                  <c:v>Tablet</c:v>
                </c:pt>
              </c:strCache>
            </c:strRef>
          </c:cat>
          <c:val>
            <c:numRef>
              <c:f>Sheet4!$B$5:$B$9</c:f>
              <c:numCache>
                <c:formatCode>General</c:formatCode>
                <c:ptCount val="4"/>
                <c:pt idx="0">
                  <c:v>6950000</c:v>
                </c:pt>
                <c:pt idx="1">
                  <c:v>12250000</c:v>
                </c:pt>
                <c:pt idx="2">
                  <c:v>6150000</c:v>
                </c:pt>
                <c:pt idx="3">
                  <c:v>3320000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2A1-4307-9A7B-478624C9E9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7"/>
        <c:overlap val="-43"/>
        <c:axId val="334524416"/>
        <c:axId val="334525952"/>
      </c:barChart>
      <c:catAx>
        <c:axId val="3345244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4525952"/>
        <c:crosses val="autoZero"/>
        <c:auto val="1"/>
        <c:lblAlgn val="ctr"/>
        <c:lblOffset val="100"/>
        <c:noMultiLvlLbl val="0"/>
      </c:catAx>
      <c:valAx>
        <c:axId val="334525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4524416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Edge Tasks.xlsx]Sheet2!PivotTable7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sales of 3 months</a:t>
            </a:r>
          </a:p>
        </c:rich>
      </c:tx>
      <c:layout>
        <c:manualLayout>
          <c:xMode val="edge"/>
          <c:yMode val="edge"/>
          <c:x val="0.24151209286758615"/>
          <c:y val="1.851839004705909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solidFill>
              <a:schemeClr val="bg1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1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3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solidFill>
              <a:schemeClr val="bg1"/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1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horzOverflow="clip" vert="horz" wrap="square" lIns="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1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2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3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horzOverflow="clip" vert="horz" wrap="square" lIns="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1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2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3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horzOverflow="clip" vert="horz" wrap="square" lIns="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1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6"/>
        <c:spPr>
          <a:solidFill>
            <a:schemeClr val="accent2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7"/>
        <c:spPr>
          <a:solidFill>
            <a:schemeClr val="accent3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2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Sheet2!$B$3:$B$4</c:f>
              <c:strCache>
                <c:ptCount val="1"/>
                <c:pt idx="0">
                  <c:v>Total</c:v>
                </c:pt>
              </c:strCache>
            </c:strRef>
          </c:tx>
          <c:explosion val="6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74F5-4A34-A982-B9B6B4676CD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74F5-4A34-A982-B9B6B4676CD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74F5-4A34-A982-B9B6B4676CD5}"/>
              </c:ext>
            </c:extLst>
          </c:dPt>
          <c:dLbls>
            <c:dLbl>
              <c:idx val="0"/>
              <c:spPr>
                <a:solidFill>
                  <a:schemeClr val="lt1"/>
                </a:solidFill>
                <a:ln>
                  <a:solidFill>
                    <a:schemeClr val="accent1"/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1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1-74F5-4A34-A982-B9B6B4676CD5}"/>
                </c:ext>
              </c:extLst>
            </c:dLbl>
            <c:dLbl>
              <c:idx val="1"/>
              <c:spPr>
                <a:solidFill>
                  <a:schemeClr val="lt1"/>
                </a:solidFill>
                <a:ln>
                  <a:solidFill>
                    <a:schemeClr val="accent2"/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1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3-74F5-4A34-A982-B9B6B4676CD5}"/>
                </c:ext>
              </c:extLst>
            </c:dLbl>
            <c:dLbl>
              <c:idx val="2"/>
              <c:spPr>
                <a:solidFill>
                  <a:schemeClr val="lt1"/>
                </a:solidFill>
                <a:ln>
                  <a:solidFill>
                    <a:schemeClr val="accent3"/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1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5-74F5-4A34-A982-B9B6B4676CD5}"/>
                </c:ext>
              </c:extLst>
            </c:dLbl>
            <c:spPr>
              <a:solidFill>
                <a:prstClr val="white"/>
              </a:solidFill>
              <a:ln>
                <a:solidFill>
                  <a:srgbClr val="B71E42"/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1"/>
            <c:showVal val="1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Sheet2!$A$5:$A$8</c:f>
              <c:strCache>
                <c:ptCount val="3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</c:strCache>
            </c:strRef>
          </c:cat>
          <c:val>
            <c:numRef>
              <c:f>Sheet2!$B$5:$B$8</c:f>
              <c:numCache>
                <c:formatCode>General</c:formatCode>
                <c:ptCount val="3"/>
                <c:pt idx="0">
                  <c:v>8750000</c:v>
                </c:pt>
                <c:pt idx="1">
                  <c:v>9920000</c:v>
                </c:pt>
                <c:pt idx="2">
                  <c:v>10000000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4F5-4A34-A982-B9B6B4676CD5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Yearly Report Chart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535870516185476"/>
          <c:y val="0.17171296296296298"/>
          <c:w val="0.82686351706036743"/>
          <c:h val="0.5716531787693205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'[Project Edge Tasks.xlsx]Excel 4'!$F$9:$F$10</c:f>
              <c:strCache>
                <c:ptCount val="2"/>
                <c:pt idx="0">
                  <c:v>Yearly report</c:v>
                </c:pt>
                <c:pt idx="1">
                  <c:v>Expenses 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54000"/>
                    <a:alpha val="100000"/>
                    <a:satMod val="105000"/>
                    <a:lumMod val="110000"/>
                  </a:schemeClr>
                </a:gs>
                <a:gs pos="100000">
                  <a:schemeClr val="accent1">
                    <a:tint val="78000"/>
                    <a:alpha val="92000"/>
                    <a:satMod val="109000"/>
                    <a:lumMod val="100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'[Project Edge Tasks.xlsx]Excel 4'!$E$11:$E$22</c:f>
              <c:strCache>
                <c:ptCount val="12"/>
                <c:pt idx="0">
                  <c:v>January </c:v>
                </c:pt>
                <c:pt idx="1">
                  <c:v>February </c:v>
                </c:pt>
                <c:pt idx="2">
                  <c:v>March </c:v>
                </c:pt>
                <c:pt idx="3">
                  <c:v>April </c:v>
                </c:pt>
                <c:pt idx="4">
                  <c:v>May</c:v>
                </c:pt>
                <c:pt idx="5">
                  <c:v>June</c:v>
                </c:pt>
                <c:pt idx="6">
                  <c:v>July 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 </c:v>
                </c:pt>
                <c:pt idx="11">
                  <c:v>December</c:v>
                </c:pt>
              </c:strCache>
            </c:strRef>
          </c:cat>
          <c:val>
            <c:numRef>
              <c:f>'[Project Edge Tasks.xlsx]Excel 4'!$F$11:$F$22</c:f>
              <c:numCache>
                <c:formatCode>General</c:formatCode>
                <c:ptCount val="12"/>
                <c:pt idx="0">
                  <c:v>9288500</c:v>
                </c:pt>
                <c:pt idx="1">
                  <c:v>9744300</c:v>
                </c:pt>
                <c:pt idx="2">
                  <c:v>8904700</c:v>
                </c:pt>
                <c:pt idx="3">
                  <c:v>7345200</c:v>
                </c:pt>
                <c:pt idx="4">
                  <c:v>8987000</c:v>
                </c:pt>
                <c:pt idx="5">
                  <c:v>5215400</c:v>
                </c:pt>
                <c:pt idx="6">
                  <c:v>9976500</c:v>
                </c:pt>
                <c:pt idx="7">
                  <c:v>7976700</c:v>
                </c:pt>
                <c:pt idx="8">
                  <c:v>9879000</c:v>
                </c:pt>
                <c:pt idx="9">
                  <c:v>6234800</c:v>
                </c:pt>
                <c:pt idx="10">
                  <c:v>4534800</c:v>
                </c:pt>
                <c:pt idx="11">
                  <c:v>8348700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22B-4A4D-8E53-CC332B8E286F}"/>
            </c:ext>
          </c:extLst>
        </c:ser>
        <c:ser>
          <c:idx val="1"/>
          <c:order val="1"/>
          <c:tx>
            <c:strRef>
              <c:f>'[Project Edge Tasks.xlsx]Excel 4'!$G$9:$G$10</c:f>
              <c:strCache>
                <c:ptCount val="2"/>
                <c:pt idx="0">
                  <c:v>Yearly report</c:v>
                </c:pt>
                <c:pt idx="1">
                  <c:v>Sales 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tint val="54000"/>
                    <a:alpha val="100000"/>
                    <a:satMod val="105000"/>
                    <a:lumMod val="110000"/>
                  </a:schemeClr>
                </a:gs>
                <a:gs pos="100000">
                  <a:schemeClr val="accent2">
                    <a:tint val="78000"/>
                    <a:alpha val="92000"/>
                    <a:satMod val="109000"/>
                    <a:lumMod val="100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'[Project Edge Tasks.xlsx]Excel 4'!$E$11:$E$22</c:f>
              <c:strCache>
                <c:ptCount val="12"/>
                <c:pt idx="0">
                  <c:v>January </c:v>
                </c:pt>
                <c:pt idx="1">
                  <c:v>February </c:v>
                </c:pt>
                <c:pt idx="2">
                  <c:v>March </c:v>
                </c:pt>
                <c:pt idx="3">
                  <c:v>April </c:v>
                </c:pt>
                <c:pt idx="4">
                  <c:v>May</c:v>
                </c:pt>
                <c:pt idx="5">
                  <c:v>June</c:v>
                </c:pt>
                <c:pt idx="6">
                  <c:v>July 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 </c:v>
                </c:pt>
                <c:pt idx="11">
                  <c:v>December</c:v>
                </c:pt>
              </c:strCache>
            </c:strRef>
          </c:cat>
          <c:val>
            <c:numRef>
              <c:f>'[Project Edge Tasks.xlsx]Excel 4'!$G$11:$G$22</c:f>
              <c:numCache>
                <c:formatCode>General</c:formatCode>
                <c:ptCount val="12"/>
                <c:pt idx="0">
                  <c:v>8750000</c:v>
                </c:pt>
                <c:pt idx="1">
                  <c:v>9920000</c:v>
                </c:pt>
                <c:pt idx="2">
                  <c:v>10000000</c:v>
                </c:pt>
                <c:pt idx="3">
                  <c:v>7957400</c:v>
                </c:pt>
                <c:pt idx="4">
                  <c:v>9876500</c:v>
                </c:pt>
                <c:pt idx="5">
                  <c:v>5164500</c:v>
                </c:pt>
                <c:pt idx="6">
                  <c:v>11543600</c:v>
                </c:pt>
                <c:pt idx="7">
                  <c:v>8087900</c:v>
                </c:pt>
                <c:pt idx="8">
                  <c:v>9969800</c:v>
                </c:pt>
                <c:pt idx="9">
                  <c:v>7024000</c:v>
                </c:pt>
                <c:pt idx="10">
                  <c:v>4809300</c:v>
                </c:pt>
                <c:pt idx="11">
                  <c:v>8834800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22B-4A4D-8E53-CC332B8E286F}"/>
            </c:ext>
          </c:extLst>
        </c:ser>
        <c:ser>
          <c:idx val="2"/>
          <c:order val="2"/>
          <c:tx>
            <c:strRef>
              <c:f>'[Project Edge Tasks.xlsx]Excel 4'!$H$9:$H$10</c:f>
              <c:strCache>
                <c:ptCount val="2"/>
                <c:pt idx="0">
                  <c:v>Yearly report</c:v>
                </c:pt>
                <c:pt idx="1">
                  <c:v>Profit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tint val="54000"/>
                    <a:alpha val="100000"/>
                    <a:satMod val="105000"/>
                    <a:lumMod val="110000"/>
                  </a:schemeClr>
                </a:gs>
                <a:gs pos="100000">
                  <a:schemeClr val="accent3">
                    <a:tint val="78000"/>
                    <a:alpha val="92000"/>
                    <a:satMod val="109000"/>
                    <a:lumMod val="100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cat>
            <c:strRef>
              <c:f>'[Project Edge Tasks.xlsx]Excel 4'!$E$11:$E$22</c:f>
              <c:strCache>
                <c:ptCount val="12"/>
                <c:pt idx="0">
                  <c:v>January </c:v>
                </c:pt>
                <c:pt idx="1">
                  <c:v>February </c:v>
                </c:pt>
                <c:pt idx="2">
                  <c:v>March </c:v>
                </c:pt>
                <c:pt idx="3">
                  <c:v>April </c:v>
                </c:pt>
                <c:pt idx="4">
                  <c:v>May</c:v>
                </c:pt>
                <c:pt idx="5">
                  <c:v>June</c:v>
                </c:pt>
                <c:pt idx="6">
                  <c:v>July </c:v>
                </c:pt>
                <c:pt idx="7">
                  <c:v>August</c:v>
                </c:pt>
                <c:pt idx="8">
                  <c:v>September</c:v>
                </c:pt>
                <c:pt idx="9">
                  <c:v>October</c:v>
                </c:pt>
                <c:pt idx="10">
                  <c:v>November </c:v>
                </c:pt>
                <c:pt idx="11">
                  <c:v>December</c:v>
                </c:pt>
              </c:strCache>
            </c:strRef>
          </c:cat>
          <c:val>
            <c:numRef>
              <c:f>'[Project Edge Tasks.xlsx]Excel 4'!$H$11:$H$22</c:f>
              <c:numCache>
                <c:formatCode>General</c:formatCode>
                <c:ptCount val="12"/>
                <c:pt idx="0">
                  <c:v>-538500</c:v>
                </c:pt>
                <c:pt idx="1">
                  <c:v>175700</c:v>
                </c:pt>
                <c:pt idx="2">
                  <c:v>1095300</c:v>
                </c:pt>
                <c:pt idx="3">
                  <c:v>612200</c:v>
                </c:pt>
                <c:pt idx="4">
                  <c:v>889500</c:v>
                </c:pt>
                <c:pt idx="5">
                  <c:v>-50900</c:v>
                </c:pt>
                <c:pt idx="6">
                  <c:v>1567100</c:v>
                </c:pt>
                <c:pt idx="7">
                  <c:v>111200</c:v>
                </c:pt>
                <c:pt idx="8">
                  <c:v>90800</c:v>
                </c:pt>
                <c:pt idx="9">
                  <c:v>789200</c:v>
                </c:pt>
                <c:pt idx="10">
                  <c:v>274500</c:v>
                </c:pt>
                <c:pt idx="11">
                  <c:v>486100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22B-4A4D-8E53-CC332B8E28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258401408"/>
        <c:axId val="258402944"/>
      </c:barChart>
      <c:catAx>
        <c:axId val="258401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8402944"/>
        <c:crosses val="autoZero"/>
        <c:auto val="1"/>
        <c:lblAlgn val="ctr"/>
        <c:lblOffset val="100"/>
        <c:noMultiLvlLbl val="0"/>
      </c:catAx>
      <c:valAx>
        <c:axId val="258402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8401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CEEB9F-4A17-44AF-A29D-6BC7B572CBB4}" type="doc">
      <dgm:prSet loTypeId="urn:microsoft.com/office/officeart/2005/8/layout/vList3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77BD356-991F-4839-91A9-5FC5CC0EEBA3}">
      <dgm:prSet phldrT="[Text]" custT="1"/>
      <dgm:spPr/>
      <dgm:t>
        <a:bodyPr/>
        <a:lstStyle/>
        <a:p>
          <a:pPr algn="ctr"/>
          <a:r>
            <a: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Sales Strategy</a:t>
          </a:r>
        </a:p>
      </dgm:t>
    </dgm:pt>
    <dgm:pt modelId="{CBBAEDF9-6FF1-4113-BD6B-1D4F73908169}" type="parTrans" cxnId="{C155DD7A-CF5C-4DB2-8FB3-49BD4CED5541}">
      <dgm:prSet/>
      <dgm:spPr/>
      <dgm:t>
        <a:bodyPr/>
        <a:lstStyle/>
        <a:p>
          <a:pPr algn="ctr"/>
          <a:endParaRPr lang="en-US" sz="1400"/>
        </a:p>
      </dgm:t>
    </dgm:pt>
    <dgm:pt modelId="{14CC94B2-80A1-47D4-ADCE-A87E2A17DFE9}" type="sibTrans" cxnId="{C155DD7A-CF5C-4DB2-8FB3-49BD4CED5541}">
      <dgm:prSet custT="1"/>
      <dgm:spPr/>
      <dgm:t>
        <a:bodyPr/>
        <a:lstStyle/>
        <a:p>
          <a:pPr algn="ctr"/>
          <a:endParaRPr lang="en-US" sz="1800"/>
        </a:p>
      </dgm:t>
    </dgm:pt>
    <dgm:pt modelId="{C3C97A95-D47B-4297-A845-3E7BDBD18A6D}">
      <dgm:prSet phldrT="[Text]" custT="1"/>
      <dgm:spPr/>
      <dgm:t>
        <a:bodyPr/>
        <a:lstStyle/>
        <a:p>
          <a:pPr algn="ctr"/>
          <a:r>
            <a: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Distribution and Logistics</a:t>
          </a:r>
        </a:p>
      </dgm:t>
    </dgm:pt>
    <dgm:pt modelId="{7DE76C24-B899-455C-A8BC-E2D59551260D}" type="parTrans" cxnId="{EB944661-F05D-4B51-93F2-1C512A5FB746}">
      <dgm:prSet/>
      <dgm:spPr/>
      <dgm:t>
        <a:bodyPr/>
        <a:lstStyle/>
        <a:p>
          <a:pPr algn="ctr"/>
          <a:endParaRPr lang="en-US" sz="1400"/>
        </a:p>
      </dgm:t>
    </dgm:pt>
    <dgm:pt modelId="{FD5339B6-8900-42BD-8E4D-F1F106AD1154}" type="sibTrans" cxnId="{EB944661-F05D-4B51-93F2-1C512A5FB746}">
      <dgm:prSet custT="1"/>
      <dgm:spPr/>
      <dgm:t>
        <a:bodyPr/>
        <a:lstStyle/>
        <a:p>
          <a:pPr algn="ctr"/>
          <a:endParaRPr lang="en-US" sz="1800"/>
        </a:p>
      </dgm:t>
    </dgm:pt>
    <dgm:pt modelId="{FF64B588-3714-43AB-ADD2-A15F4369FAED}">
      <dgm:prSet phldrT="[Text]" custT="1"/>
      <dgm:spPr/>
      <dgm:t>
        <a:bodyPr/>
        <a:lstStyle/>
        <a:p>
          <a:pPr algn="ctr"/>
          <a:r>
            <a: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Customer Service</a:t>
          </a:r>
        </a:p>
      </dgm:t>
    </dgm:pt>
    <dgm:pt modelId="{5E4F6B25-A8C3-425B-88D5-190DD13819FD}" type="parTrans" cxnId="{BECCCB68-6AF1-44C1-BF8B-9C6F3F7A5C0C}">
      <dgm:prSet/>
      <dgm:spPr/>
      <dgm:t>
        <a:bodyPr/>
        <a:lstStyle/>
        <a:p>
          <a:pPr algn="ctr"/>
          <a:endParaRPr lang="en-US" sz="1400"/>
        </a:p>
      </dgm:t>
    </dgm:pt>
    <dgm:pt modelId="{18052642-83A7-475D-AC63-978BCD506229}" type="sibTrans" cxnId="{BECCCB68-6AF1-44C1-BF8B-9C6F3F7A5C0C}">
      <dgm:prSet custT="1"/>
      <dgm:spPr/>
      <dgm:t>
        <a:bodyPr/>
        <a:lstStyle/>
        <a:p>
          <a:pPr algn="ctr"/>
          <a:endParaRPr lang="en-US" sz="1800"/>
        </a:p>
      </dgm:t>
    </dgm:pt>
    <dgm:pt modelId="{12344558-D157-4D50-928A-15C632CBED19}">
      <dgm:prSet phldrT="[Text]" custT="1"/>
      <dgm:spPr/>
      <dgm:t>
        <a:bodyPr/>
        <a:lstStyle/>
        <a:p>
          <a:pPr algn="ctr"/>
          <a:r>
            <a: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Financial Planning</a:t>
          </a:r>
        </a:p>
      </dgm:t>
    </dgm:pt>
    <dgm:pt modelId="{CD6777E1-B996-4413-A8EB-3AE9D17631F8}" type="parTrans" cxnId="{62FD1072-AF85-41C2-A22B-C6B0E373F730}">
      <dgm:prSet/>
      <dgm:spPr/>
      <dgm:t>
        <a:bodyPr/>
        <a:lstStyle/>
        <a:p>
          <a:pPr algn="ctr"/>
          <a:endParaRPr lang="en-US" sz="1400"/>
        </a:p>
      </dgm:t>
    </dgm:pt>
    <dgm:pt modelId="{47A0FD74-A192-4287-BE43-19767703BAE1}" type="sibTrans" cxnId="{62FD1072-AF85-41C2-A22B-C6B0E373F730}">
      <dgm:prSet custT="1"/>
      <dgm:spPr/>
      <dgm:t>
        <a:bodyPr/>
        <a:lstStyle/>
        <a:p>
          <a:pPr algn="ctr"/>
          <a:endParaRPr lang="en-US" sz="1800"/>
        </a:p>
      </dgm:t>
    </dgm:pt>
    <dgm:pt modelId="{D91D5519-9D25-48C9-856B-B290DD930974}">
      <dgm:prSet custT="1"/>
      <dgm:spPr/>
      <dgm:t>
        <a:bodyPr/>
        <a:lstStyle/>
        <a:p>
          <a:pPr algn="ctr"/>
          <a:r>
            <a: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Market Research</a:t>
          </a:r>
        </a:p>
      </dgm:t>
    </dgm:pt>
    <dgm:pt modelId="{98ABC242-E618-46C0-9C53-AD3071F82752}" type="parTrans" cxnId="{05C694A2-991D-4C39-96BF-47B4FC8AEAF0}">
      <dgm:prSet/>
      <dgm:spPr/>
      <dgm:t>
        <a:bodyPr/>
        <a:lstStyle/>
        <a:p>
          <a:pPr algn="ctr"/>
          <a:endParaRPr lang="en-US" sz="1400"/>
        </a:p>
      </dgm:t>
    </dgm:pt>
    <dgm:pt modelId="{8EDE5284-BCA5-4EC7-B803-3B630AAA29C1}" type="sibTrans" cxnId="{05C694A2-991D-4C39-96BF-47B4FC8AEAF0}">
      <dgm:prSet custT="1"/>
      <dgm:spPr/>
      <dgm:t>
        <a:bodyPr/>
        <a:lstStyle/>
        <a:p>
          <a:pPr algn="ctr"/>
          <a:endParaRPr lang="en-US" sz="1800"/>
        </a:p>
      </dgm:t>
    </dgm:pt>
    <dgm:pt modelId="{0A2456CF-F018-4006-85A0-E59A5F382F5A}">
      <dgm:prSet custT="1"/>
      <dgm:spPr/>
      <dgm:t>
        <a:bodyPr/>
        <a:lstStyle/>
        <a:p>
          <a:pPr algn="ctr"/>
          <a:r>
            <a: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Product Development</a:t>
          </a:r>
        </a:p>
      </dgm:t>
    </dgm:pt>
    <dgm:pt modelId="{C3D50BF0-A423-4111-9791-BD048095FCA3}" type="parTrans" cxnId="{5C6E4EDF-5CCF-448D-8624-91641F8BBFB7}">
      <dgm:prSet/>
      <dgm:spPr/>
      <dgm:t>
        <a:bodyPr/>
        <a:lstStyle/>
        <a:p>
          <a:pPr algn="ctr"/>
          <a:endParaRPr lang="en-US" sz="1400"/>
        </a:p>
      </dgm:t>
    </dgm:pt>
    <dgm:pt modelId="{66376685-B892-4145-BD73-C64F5E4EBB5A}" type="sibTrans" cxnId="{5C6E4EDF-5CCF-448D-8624-91641F8BBFB7}">
      <dgm:prSet custT="1"/>
      <dgm:spPr/>
      <dgm:t>
        <a:bodyPr/>
        <a:lstStyle/>
        <a:p>
          <a:pPr algn="ctr"/>
          <a:endParaRPr lang="en-US" sz="1800"/>
        </a:p>
      </dgm:t>
    </dgm:pt>
    <dgm:pt modelId="{A5A71D0A-8A1C-4C79-A17C-36163455A495}">
      <dgm:prSet custT="1"/>
      <dgm:spPr/>
      <dgm:t>
        <a:bodyPr/>
        <a:lstStyle/>
        <a:p>
          <a:pPr algn="ctr"/>
          <a:r>
            <a: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Production Planning</a:t>
          </a:r>
        </a:p>
      </dgm:t>
    </dgm:pt>
    <dgm:pt modelId="{64CFD9AE-23B5-4E99-A3A9-583097C45C36}" type="parTrans" cxnId="{3255790C-F8CA-4965-BDE5-E857CC6C3270}">
      <dgm:prSet/>
      <dgm:spPr/>
      <dgm:t>
        <a:bodyPr/>
        <a:lstStyle/>
        <a:p>
          <a:pPr algn="ctr"/>
          <a:endParaRPr lang="en-US" sz="1400"/>
        </a:p>
      </dgm:t>
    </dgm:pt>
    <dgm:pt modelId="{D7A0187B-9637-4970-8DE3-E4926024ED73}" type="sibTrans" cxnId="{3255790C-F8CA-4965-BDE5-E857CC6C3270}">
      <dgm:prSet custT="1"/>
      <dgm:spPr/>
      <dgm:t>
        <a:bodyPr/>
        <a:lstStyle/>
        <a:p>
          <a:pPr algn="ctr"/>
          <a:endParaRPr lang="en-US" sz="1800"/>
        </a:p>
      </dgm:t>
    </dgm:pt>
    <dgm:pt modelId="{53DE0A7B-0BD5-41FE-B038-D2EB760C59EB}">
      <dgm:prSet custT="1"/>
      <dgm:spPr/>
      <dgm:t>
        <a:bodyPr/>
        <a:lstStyle/>
        <a:p>
          <a:pPr algn="ctr"/>
          <a:r>
            <a: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Marketing Strategy</a:t>
          </a:r>
        </a:p>
      </dgm:t>
    </dgm:pt>
    <dgm:pt modelId="{CE00FD64-983D-43F6-AEEA-F0AEAA14ECE5}" type="parTrans" cxnId="{8F970C6A-4F5D-4297-92D6-72ABBB26CF54}">
      <dgm:prSet/>
      <dgm:spPr/>
      <dgm:t>
        <a:bodyPr/>
        <a:lstStyle/>
        <a:p>
          <a:pPr algn="ctr"/>
          <a:endParaRPr lang="en-US" sz="1400"/>
        </a:p>
      </dgm:t>
    </dgm:pt>
    <dgm:pt modelId="{80CF19EA-759A-4716-8ADE-29A71DE0DC5D}" type="sibTrans" cxnId="{8F970C6A-4F5D-4297-92D6-72ABBB26CF54}">
      <dgm:prSet custT="1"/>
      <dgm:spPr/>
      <dgm:t>
        <a:bodyPr/>
        <a:lstStyle/>
        <a:p>
          <a:pPr algn="ctr"/>
          <a:endParaRPr lang="en-US" sz="1800"/>
        </a:p>
      </dgm:t>
    </dgm:pt>
    <dgm:pt modelId="{2FD11194-A167-4ABB-9E3E-28A220D259FF}">
      <dgm:prSet phldrT="[Text]" custT="1"/>
      <dgm:spPr/>
      <dgm:t>
        <a:bodyPr/>
        <a:lstStyle/>
        <a:p>
          <a:pPr algn="ctr"/>
          <a:r>
            <a:rPr lang="en-US" sz="2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Monitoring and Evaluation</a:t>
          </a:r>
        </a:p>
      </dgm:t>
    </dgm:pt>
    <dgm:pt modelId="{286BC3A6-B142-474C-9A12-6B1DF831DE93}" type="parTrans" cxnId="{BBD8479A-5C55-4190-BB2B-625FE0C9A2B8}">
      <dgm:prSet/>
      <dgm:spPr/>
      <dgm:t>
        <a:bodyPr/>
        <a:lstStyle/>
        <a:p>
          <a:pPr algn="ctr"/>
          <a:endParaRPr lang="en-US" sz="1400"/>
        </a:p>
      </dgm:t>
    </dgm:pt>
    <dgm:pt modelId="{69C314D7-CA5F-47D2-AA33-EB200A068758}" type="sibTrans" cxnId="{BBD8479A-5C55-4190-BB2B-625FE0C9A2B8}">
      <dgm:prSet custT="1"/>
      <dgm:spPr/>
      <dgm:t>
        <a:bodyPr/>
        <a:lstStyle/>
        <a:p>
          <a:pPr algn="ctr"/>
          <a:endParaRPr lang="en-US" sz="1800"/>
        </a:p>
      </dgm:t>
    </dgm:pt>
    <dgm:pt modelId="{D90A5C4D-C4BC-4A85-8088-42B6837308D8}" type="pres">
      <dgm:prSet presAssocID="{05CEEB9F-4A17-44AF-A29D-6BC7B572CBB4}" presName="linearFlow" presStyleCnt="0">
        <dgm:presLayoutVars>
          <dgm:dir/>
          <dgm:resizeHandles val="exact"/>
        </dgm:presLayoutVars>
      </dgm:prSet>
      <dgm:spPr/>
    </dgm:pt>
    <dgm:pt modelId="{BAA6A26A-0BE2-4E5A-B468-B34E3455A284}" type="pres">
      <dgm:prSet presAssocID="{D91D5519-9D25-48C9-856B-B290DD930974}" presName="composite" presStyleCnt="0"/>
      <dgm:spPr/>
    </dgm:pt>
    <dgm:pt modelId="{442BBB54-7A03-4648-900C-509B8D0C2D04}" type="pres">
      <dgm:prSet presAssocID="{D91D5519-9D25-48C9-856B-B290DD930974}" presName="imgShp" presStyleLbl="fgImgPlace1" presStyleIdx="0" presStyleCnt="9"/>
      <dgm:spPr/>
    </dgm:pt>
    <dgm:pt modelId="{1896FA86-D8E6-46C3-B823-571911CA75D6}" type="pres">
      <dgm:prSet presAssocID="{D91D5519-9D25-48C9-856B-B290DD930974}" presName="txShp" presStyleLbl="node1" presStyleIdx="0" presStyleCnt="9">
        <dgm:presLayoutVars>
          <dgm:bulletEnabled val="1"/>
        </dgm:presLayoutVars>
      </dgm:prSet>
      <dgm:spPr/>
    </dgm:pt>
    <dgm:pt modelId="{5918231A-EA82-42F9-B641-2B3EF59975D0}" type="pres">
      <dgm:prSet presAssocID="{8EDE5284-BCA5-4EC7-B803-3B630AAA29C1}" presName="spacing" presStyleCnt="0"/>
      <dgm:spPr/>
    </dgm:pt>
    <dgm:pt modelId="{49A08069-551A-4CDA-B62B-6ED5312855D8}" type="pres">
      <dgm:prSet presAssocID="{0A2456CF-F018-4006-85A0-E59A5F382F5A}" presName="composite" presStyleCnt="0"/>
      <dgm:spPr/>
    </dgm:pt>
    <dgm:pt modelId="{64E63454-71CA-4130-AEF1-B59A720AB312}" type="pres">
      <dgm:prSet presAssocID="{0A2456CF-F018-4006-85A0-E59A5F382F5A}" presName="imgShp" presStyleLbl="fgImgPlace1" presStyleIdx="1" presStyleCnt="9"/>
      <dgm:spPr/>
    </dgm:pt>
    <dgm:pt modelId="{5B84E500-C0F1-4B25-ADF2-4E63B5B27846}" type="pres">
      <dgm:prSet presAssocID="{0A2456CF-F018-4006-85A0-E59A5F382F5A}" presName="txShp" presStyleLbl="node1" presStyleIdx="1" presStyleCnt="9">
        <dgm:presLayoutVars>
          <dgm:bulletEnabled val="1"/>
        </dgm:presLayoutVars>
      </dgm:prSet>
      <dgm:spPr/>
    </dgm:pt>
    <dgm:pt modelId="{CC497E6E-B41A-48F3-93E9-79D76A4F34C0}" type="pres">
      <dgm:prSet presAssocID="{66376685-B892-4145-BD73-C64F5E4EBB5A}" presName="spacing" presStyleCnt="0"/>
      <dgm:spPr/>
    </dgm:pt>
    <dgm:pt modelId="{021C21C3-79CA-4326-B436-BE85382EACF3}" type="pres">
      <dgm:prSet presAssocID="{A5A71D0A-8A1C-4C79-A17C-36163455A495}" presName="composite" presStyleCnt="0"/>
      <dgm:spPr/>
    </dgm:pt>
    <dgm:pt modelId="{F2E1AA25-F02E-48E5-AC9B-FF9F945D1301}" type="pres">
      <dgm:prSet presAssocID="{A5A71D0A-8A1C-4C79-A17C-36163455A495}" presName="imgShp" presStyleLbl="fgImgPlace1" presStyleIdx="2" presStyleCnt="9"/>
      <dgm:spPr/>
    </dgm:pt>
    <dgm:pt modelId="{680D5C5C-0727-49D6-B8FD-B6607DD70E9B}" type="pres">
      <dgm:prSet presAssocID="{A5A71D0A-8A1C-4C79-A17C-36163455A495}" presName="txShp" presStyleLbl="node1" presStyleIdx="2" presStyleCnt="9">
        <dgm:presLayoutVars>
          <dgm:bulletEnabled val="1"/>
        </dgm:presLayoutVars>
      </dgm:prSet>
      <dgm:spPr/>
    </dgm:pt>
    <dgm:pt modelId="{DB2AF71A-2991-4F52-B537-945D1C266E23}" type="pres">
      <dgm:prSet presAssocID="{D7A0187B-9637-4970-8DE3-E4926024ED73}" presName="spacing" presStyleCnt="0"/>
      <dgm:spPr/>
    </dgm:pt>
    <dgm:pt modelId="{8FA6CFFF-49D7-4AF4-9621-D6458C6EAAD8}" type="pres">
      <dgm:prSet presAssocID="{53DE0A7B-0BD5-41FE-B038-D2EB760C59EB}" presName="composite" presStyleCnt="0"/>
      <dgm:spPr/>
    </dgm:pt>
    <dgm:pt modelId="{D04B494A-0EBE-44F8-8835-8C97A99C463B}" type="pres">
      <dgm:prSet presAssocID="{53DE0A7B-0BD5-41FE-B038-D2EB760C59EB}" presName="imgShp" presStyleLbl="fgImgPlace1" presStyleIdx="3" presStyleCnt="9"/>
      <dgm:spPr/>
    </dgm:pt>
    <dgm:pt modelId="{90A6CEDE-B3B3-4629-A728-5901C69AD48B}" type="pres">
      <dgm:prSet presAssocID="{53DE0A7B-0BD5-41FE-B038-D2EB760C59EB}" presName="txShp" presStyleLbl="node1" presStyleIdx="3" presStyleCnt="9">
        <dgm:presLayoutVars>
          <dgm:bulletEnabled val="1"/>
        </dgm:presLayoutVars>
      </dgm:prSet>
      <dgm:spPr/>
    </dgm:pt>
    <dgm:pt modelId="{8B01D169-F954-4E2E-8E2C-45B54E2357B4}" type="pres">
      <dgm:prSet presAssocID="{80CF19EA-759A-4716-8ADE-29A71DE0DC5D}" presName="spacing" presStyleCnt="0"/>
      <dgm:spPr/>
    </dgm:pt>
    <dgm:pt modelId="{98AF44F5-5C35-4B05-A527-3B7D5C4E050C}" type="pres">
      <dgm:prSet presAssocID="{D77BD356-991F-4839-91A9-5FC5CC0EEBA3}" presName="composite" presStyleCnt="0"/>
      <dgm:spPr/>
    </dgm:pt>
    <dgm:pt modelId="{4362B02E-03AA-4D1C-B85B-DD310986AA40}" type="pres">
      <dgm:prSet presAssocID="{D77BD356-991F-4839-91A9-5FC5CC0EEBA3}" presName="imgShp" presStyleLbl="fgImgPlace1" presStyleIdx="4" presStyleCnt="9"/>
      <dgm:spPr/>
    </dgm:pt>
    <dgm:pt modelId="{189387D5-2926-43B5-B9D9-6642E44DB98D}" type="pres">
      <dgm:prSet presAssocID="{D77BD356-991F-4839-91A9-5FC5CC0EEBA3}" presName="txShp" presStyleLbl="node1" presStyleIdx="4" presStyleCnt="9">
        <dgm:presLayoutVars>
          <dgm:bulletEnabled val="1"/>
        </dgm:presLayoutVars>
      </dgm:prSet>
      <dgm:spPr/>
    </dgm:pt>
    <dgm:pt modelId="{353DE435-9BD1-4DCB-ADE3-0B8C832A432A}" type="pres">
      <dgm:prSet presAssocID="{14CC94B2-80A1-47D4-ADCE-A87E2A17DFE9}" presName="spacing" presStyleCnt="0"/>
      <dgm:spPr/>
    </dgm:pt>
    <dgm:pt modelId="{3A4AAE68-D58B-4D38-AF2C-F983E2A29314}" type="pres">
      <dgm:prSet presAssocID="{C3C97A95-D47B-4297-A845-3E7BDBD18A6D}" presName="composite" presStyleCnt="0"/>
      <dgm:spPr/>
    </dgm:pt>
    <dgm:pt modelId="{0AFF45AE-14BD-4300-A1D8-AC9B450E1A77}" type="pres">
      <dgm:prSet presAssocID="{C3C97A95-D47B-4297-A845-3E7BDBD18A6D}" presName="imgShp" presStyleLbl="fgImgPlace1" presStyleIdx="5" presStyleCnt="9"/>
      <dgm:spPr/>
    </dgm:pt>
    <dgm:pt modelId="{63C0B140-59C3-4E0D-86DB-B57524703033}" type="pres">
      <dgm:prSet presAssocID="{C3C97A95-D47B-4297-A845-3E7BDBD18A6D}" presName="txShp" presStyleLbl="node1" presStyleIdx="5" presStyleCnt="9">
        <dgm:presLayoutVars>
          <dgm:bulletEnabled val="1"/>
        </dgm:presLayoutVars>
      </dgm:prSet>
      <dgm:spPr/>
    </dgm:pt>
    <dgm:pt modelId="{3A80BCEB-25F0-487F-9988-A3C5C8A1AD6A}" type="pres">
      <dgm:prSet presAssocID="{FD5339B6-8900-42BD-8E4D-F1F106AD1154}" presName="spacing" presStyleCnt="0"/>
      <dgm:spPr/>
    </dgm:pt>
    <dgm:pt modelId="{9DF5D3D9-6188-4E81-81CA-ED034ECFEB0B}" type="pres">
      <dgm:prSet presAssocID="{FF64B588-3714-43AB-ADD2-A15F4369FAED}" presName="composite" presStyleCnt="0"/>
      <dgm:spPr/>
    </dgm:pt>
    <dgm:pt modelId="{FF8DF440-3C50-4E31-AE9B-F28CD7E18170}" type="pres">
      <dgm:prSet presAssocID="{FF64B588-3714-43AB-ADD2-A15F4369FAED}" presName="imgShp" presStyleLbl="fgImgPlace1" presStyleIdx="6" presStyleCnt="9"/>
      <dgm:spPr/>
    </dgm:pt>
    <dgm:pt modelId="{B6DA6F14-2791-4E94-8F8A-9DF15F9D96D0}" type="pres">
      <dgm:prSet presAssocID="{FF64B588-3714-43AB-ADD2-A15F4369FAED}" presName="txShp" presStyleLbl="node1" presStyleIdx="6" presStyleCnt="9">
        <dgm:presLayoutVars>
          <dgm:bulletEnabled val="1"/>
        </dgm:presLayoutVars>
      </dgm:prSet>
      <dgm:spPr/>
    </dgm:pt>
    <dgm:pt modelId="{83B708BF-57E8-4A12-A021-B731FC716E22}" type="pres">
      <dgm:prSet presAssocID="{18052642-83A7-475D-AC63-978BCD506229}" presName="spacing" presStyleCnt="0"/>
      <dgm:spPr/>
    </dgm:pt>
    <dgm:pt modelId="{6198A5B9-D139-46FA-AA2C-A9C3CFA3B61E}" type="pres">
      <dgm:prSet presAssocID="{12344558-D157-4D50-928A-15C632CBED19}" presName="composite" presStyleCnt="0"/>
      <dgm:spPr/>
    </dgm:pt>
    <dgm:pt modelId="{93B594DE-F43C-4F31-AF56-CF8F07D292E9}" type="pres">
      <dgm:prSet presAssocID="{12344558-D157-4D50-928A-15C632CBED19}" presName="imgShp" presStyleLbl="fgImgPlace1" presStyleIdx="7" presStyleCnt="9"/>
      <dgm:spPr/>
    </dgm:pt>
    <dgm:pt modelId="{E9CBE6DE-616A-4758-AEFE-E29964026CFD}" type="pres">
      <dgm:prSet presAssocID="{12344558-D157-4D50-928A-15C632CBED19}" presName="txShp" presStyleLbl="node1" presStyleIdx="7" presStyleCnt="9">
        <dgm:presLayoutVars>
          <dgm:bulletEnabled val="1"/>
        </dgm:presLayoutVars>
      </dgm:prSet>
      <dgm:spPr/>
    </dgm:pt>
    <dgm:pt modelId="{80CC1D8F-2B56-4A7B-AD06-191170CC6DB5}" type="pres">
      <dgm:prSet presAssocID="{47A0FD74-A192-4287-BE43-19767703BAE1}" presName="spacing" presStyleCnt="0"/>
      <dgm:spPr/>
    </dgm:pt>
    <dgm:pt modelId="{0F36FA2E-30A8-4353-9B4F-5DB3373BE5E9}" type="pres">
      <dgm:prSet presAssocID="{2FD11194-A167-4ABB-9E3E-28A220D259FF}" presName="composite" presStyleCnt="0"/>
      <dgm:spPr/>
    </dgm:pt>
    <dgm:pt modelId="{78D61F79-E191-40BC-B81F-46D3A25DE849}" type="pres">
      <dgm:prSet presAssocID="{2FD11194-A167-4ABB-9E3E-28A220D259FF}" presName="imgShp" presStyleLbl="fgImgPlace1" presStyleIdx="8" presStyleCnt="9"/>
      <dgm:spPr/>
    </dgm:pt>
    <dgm:pt modelId="{BF97F9E9-7F9E-4D9B-87F9-5148465D78FA}" type="pres">
      <dgm:prSet presAssocID="{2FD11194-A167-4ABB-9E3E-28A220D259FF}" presName="txShp" presStyleLbl="node1" presStyleIdx="8" presStyleCnt="9">
        <dgm:presLayoutVars>
          <dgm:bulletEnabled val="1"/>
        </dgm:presLayoutVars>
      </dgm:prSet>
      <dgm:spPr/>
    </dgm:pt>
  </dgm:ptLst>
  <dgm:cxnLst>
    <dgm:cxn modelId="{3255790C-F8CA-4965-BDE5-E857CC6C3270}" srcId="{05CEEB9F-4A17-44AF-A29D-6BC7B572CBB4}" destId="{A5A71D0A-8A1C-4C79-A17C-36163455A495}" srcOrd="2" destOrd="0" parTransId="{64CFD9AE-23B5-4E99-A3A9-583097C45C36}" sibTransId="{D7A0187B-9637-4970-8DE3-E4926024ED73}"/>
    <dgm:cxn modelId="{E27BDB5C-7390-47FB-8CC4-59A2F1C750C8}" type="presOf" srcId="{FF64B588-3714-43AB-ADD2-A15F4369FAED}" destId="{B6DA6F14-2791-4E94-8F8A-9DF15F9D96D0}" srcOrd="0" destOrd="0" presId="urn:microsoft.com/office/officeart/2005/8/layout/vList3"/>
    <dgm:cxn modelId="{EB944661-F05D-4B51-93F2-1C512A5FB746}" srcId="{05CEEB9F-4A17-44AF-A29D-6BC7B572CBB4}" destId="{C3C97A95-D47B-4297-A845-3E7BDBD18A6D}" srcOrd="5" destOrd="0" parTransId="{7DE76C24-B899-455C-A8BC-E2D59551260D}" sibTransId="{FD5339B6-8900-42BD-8E4D-F1F106AD1154}"/>
    <dgm:cxn modelId="{452D9144-0207-493B-B916-84D17BCECC5C}" type="presOf" srcId="{C3C97A95-D47B-4297-A845-3E7BDBD18A6D}" destId="{63C0B140-59C3-4E0D-86DB-B57524703033}" srcOrd="0" destOrd="0" presId="urn:microsoft.com/office/officeart/2005/8/layout/vList3"/>
    <dgm:cxn modelId="{BECCCB68-6AF1-44C1-BF8B-9C6F3F7A5C0C}" srcId="{05CEEB9F-4A17-44AF-A29D-6BC7B572CBB4}" destId="{FF64B588-3714-43AB-ADD2-A15F4369FAED}" srcOrd="6" destOrd="0" parTransId="{5E4F6B25-A8C3-425B-88D5-190DD13819FD}" sibTransId="{18052642-83A7-475D-AC63-978BCD506229}"/>
    <dgm:cxn modelId="{8F970C6A-4F5D-4297-92D6-72ABBB26CF54}" srcId="{05CEEB9F-4A17-44AF-A29D-6BC7B572CBB4}" destId="{53DE0A7B-0BD5-41FE-B038-D2EB760C59EB}" srcOrd="3" destOrd="0" parTransId="{CE00FD64-983D-43F6-AEEA-F0AEAA14ECE5}" sibTransId="{80CF19EA-759A-4716-8ADE-29A71DE0DC5D}"/>
    <dgm:cxn modelId="{62FD1072-AF85-41C2-A22B-C6B0E373F730}" srcId="{05CEEB9F-4A17-44AF-A29D-6BC7B572CBB4}" destId="{12344558-D157-4D50-928A-15C632CBED19}" srcOrd="7" destOrd="0" parTransId="{CD6777E1-B996-4413-A8EB-3AE9D17631F8}" sibTransId="{47A0FD74-A192-4287-BE43-19767703BAE1}"/>
    <dgm:cxn modelId="{A3A94378-DFD8-4911-BD68-F8D38DF8385A}" type="presOf" srcId="{D77BD356-991F-4839-91A9-5FC5CC0EEBA3}" destId="{189387D5-2926-43B5-B9D9-6642E44DB98D}" srcOrd="0" destOrd="0" presId="urn:microsoft.com/office/officeart/2005/8/layout/vList3"/>
    <dgm:cxn modelId="{C155DD7A-CF5C-4DB2-8FB3-49BD4CED5541}" srcId="{05CEEB9F-4A17-44AF-A29D-6BC7B572CBB4}" destId="{D77BD356-991F-4839-91A9-5FC5CC0EEBA3}" srcOrd="4" destOrd="0" parTransId="{CBBAEDF9-6FF1-4113-BD6B-1D4F73908169}" sibTransId="{14CC94B2-80A1-47D4-ADCE-A87E2A17DFE9}"/>
    <dgm:cxn modelId="{F6C7D582-08D3-4E7B-82E6-F96D7871BC2B}" type="presOf" srcId="{12344558-D157-4D50-928A-15C632CBED19}" destId="{E9CBE6DE-616A-4758-AEFE-E29964026CFD}" srcOrd="0" destOrd="0" presId="urn:microsoft.com/office/officeart/2005/8/layout/vList3"/>
    <dgm:cxn modelId="{CF302395-972B-43BD-BB27-E97CAA9977B7}" type="presOf" srcId="{A5A71D0A-8A1C-4C79-A17C-36163455A495}" destId="{680D5C5C-0727-49D6-B8FD-B6607DD70E9B}" srcOrd="0" destOrd="0" presId="urn:microsoft.com/office/officeart/2005/8/layout/vList3"/>
    <dgm:cxn modelId="{0C018F95-413A-44C1-B46B-36E76D05A2C5}" type="presOf" srcId="{05CEEB9F-4A17-44AF-A29D-6BC7B572CBB4}" destId="{D90A5C4D-C4BC-4A85-8088-42B6837308D8}" srcOrd="0" destOrd="0" presId="urn:microsoft.com/office/officeart/2005/8/layout/vList3"/>
    <dgm:cxn modelId="{BBD8479A-5C55-4190-BB2B-625FE0C9A2B8}" srcId="{05CEEB9F-4A17-44AF-A29D-6BC7B572CBB4}" destId="{2FD11194-A167-4ABB-9E3E-28A220D259FF}" srcOrd="8" destOrd="0" parTransId="{286BC3A6-B142-474C-9A12-6B1DF831DE93}" sibTransId="{69C314D7-CA5F-47D2-AA33-EB200A068758}"/>
    <dgm:cxn modelId="{05C694A2-991D-4C39-96BF-47B4FC8AEAF0}" srcId="{05CEEB9F-4A17-44AF-A29D-6BC7B572CBB4}" destId="{D91D5519-9D25-48C9-856B-B290DD930974}" srcOrd="0" destOrd="0" parTransId="{98ABC242-E618-46C0-9C53-AD3071F82752}" sibTransId="{8EDE5284-BCA5-4EC7-B803-3B630AAA29C1}"/>
    <dgm:cxn modelId="{52E861BA-6E4C-4021-A133-D10A17AEB269}" type="presOf" srcId="{0A2456CF-F018-4006-85A0-E59A5F382F5A}" destId="{5B84E500-C0F1-4B25-ADF2-4E63B5B27846}" srcOrd="0" destOrd="0" presId="urn:microsoft.com/office/officeart/2005/8/layout/vList3"/>
    <dgm:cxn modelId="{E44BA1CC-6399-4028-A9F0-4596237AC8F4}" type="presOf" srcId="{53DE0A7B-0BD5-41FE-B038-D2EB760C59EB}" destId="{90A6CEDE-B3B3-4629-A728-5901C69AD48B}" srcOrd="0" destOrd="0" presId="urn:microsoft.com/office/officeart/2005/8/layout/vList3"/>
    <dgm:cxn modelId="{5C6E4EDF-5CCF-448D-8624-91641F8BBFB7}" srcId="{05CEEB9F-4A17-44AF-A29D-6BC7B572CBB4}" destId="{0A2456CF-F018-4006-85A0-E59A5F382F5A}" srcOrd="1" destOrd="0" parTransId="{C3D50BF0-A423-4111-9791-BD048095FCA3}" sibTransId="{66376685-B892-4145-BD73-C64F5E4EBB5A}"/>
    <dgm:cxn modelId="{A65576ED-9A22-46B2-B4EC-81F3DC73DA69}" type="presOf" srcId="{D91D5519-9D25-48C9-856B-B290DD930974}" destId="{1896FA86-D8E6-46C3-B823-571911CA75D6}" srcOrd="0" destOrd="0" presId="urn:microsoft.com/office/officeart/2005/8/layout/vList3"/>
    <dgm:cxn modelId="{CD8B94F3-6D76-44D9-8039-5B11FE5FD2DE}" type="presOf" srcId="{2FD11194-A167-4ABB-9E3E-28A220D259FF}" destId="{BF97F9E9-7F9E-4D9B-87F9-5148465D78FA}" srcOrd="0" destOrd="0" presId="urn:microsoft.com/office/officeart/2005/8/layout/vList3"/>
    <dgm:cxn modelId="{5483A204-27FC-4A97-9605-407F1D2A2FAA}" type="presParOf" srcId="{D90A5C4D-C4BC-4A85-8088-42B6837308D8}" destId="{BAA6A26A-0BE2-4E5A-B468-B34E3455A284}" srcOrd="0" destOrd="0" presId="urn:microsoft.com/office/officeart/2005/8/layout/vList3"/>
    <dgm:cxn modelId="{34707C4C-708E-462D-8337-0A447D6E9C65}" type="presParOf" srcId="{BAA6A26A-0BE2-4E5A-B468-B34E3455A284}" destId="{442BBB54-7A03-4648-900C-509B8D0C2D04}" srcOrd="0" destOrd="0" presId="urn:microsoft.com/office/officeart/2005/8/layout/vList3"/>
    <dgm:cxn modelId="{F9281FC9-941F-46BD-A01C-E07911486E99}" type="presParOf" srcId="{BAA6A26A-0BE2-4E5A-B468-B34E3455A284}" destId="{1896FA86-D8E6-46C3-B823-571911CA75D6}" srcOrd="1" destOrd="0" presId="urn:microsoft.com/office/officeart/2005/8/layout/vList3"/>
    <dgm:cxn modelId="{C79ADDAE-2F81-40BC-B22E-1ADF0CA4F481}" type="presParOf" srcId="{D90A5C4D-C4BC-4A85-8088-42B6837308D8}" destId="{5918231A-EA82-42F9-B641-2B3EF59975D0}" srcOrd="1" destOrd="0" presId="urn:microsoft.com/office/officeart/2005/8/layout/vList3"/>
    <dgm:cxn modelId="{A571E145-92D4-4F85-96FB-B5D137EBD200}" type="presParOf" srcId="{D90A5C4D-C4BC-4A85-8088-42B6837308D8}" destId="{49A08069-551A-4CDA-B62B-6ED5312855D8}" srcOrd="2" destOrd="0" presId="urn:microsoft.com/office/officeart/2005/8/layout/vList3"/>
    <dgm:cxn modelId="{19271E97-2CF1-4A46-9C58-3F205A6344F5}" type="presParOf" srcId="{49A08069-551A-4CDA-B62B-6ED5312855D8}" destId="{64E63454-71CA-4130-AEF1-B59A720AB312}" srcOrd="0" destOrd="0" presId="urn:microsoft.com/office/officeart/2005/8/layout/vList3"/>
    <dgm:cxn modelId="{015BF7FC-FAC4-4579-84DC-FC3641B35A01}" type="presParOf" srcId="{49A08069-551A-4CDA-B62B-6ED5312855D8}" destId="{5B84E500-C0F1-4B25-ADF2-4E63B5B27846}" srcOrd="1" destOrd="0" presId="urn:microsoft.com/office/officeart/2005/8/layout/vList3"/>
    <dgm:cxn modelId="{8213B841-83CF-4564-834E-000B0ABAB1E0}" type="presParOf" srcId="{D90A5C4D-C4BC-4A85-8088-42B6837308D8}" destId="{CC497E6E-B41A-48F3-93E9-79D76A4F34C0}" srcOrd="3" destOrd="0" presId="urn:microsoft.com/office/officeart/2005/8/layout/vList3"/>
    <dgm:cxn modelId="{F79A420E-E00C-485F-82BC-2F8CB17E3FD3}" type="presParOf" srcId="{D90A5C4D-C4BC-4A85-8088-42B6837308D8}" destId="{021C21C3-79CA-4326-B436-BE85382EACF3}" srcOrd="4" destOrd="0" presId="urn:microsoft.com/office/officeart/2005/8/layout/vList3"/>
    <dgm:cxn modelId="{06CA37EA-0945-4BB2-B76F-AF6E034ECD86}" type="presParOf" srcId="{021C21C3-79CA-4326-B436-BE85382EACF3}" destId="{F2E1AA25-F02E-48E5-AC9B-FF9F945D1301}" srcOrd="0" destOrd="0" presId="urn:microsoft.com/office/officeart/2005/8/layout/vList3"/>
    <dgm:cxn modelId="{5D6762C4-B11D-4B7D-B33A-269DFA714A1B}" type="presParOf" srcId="{021C21C3-79CA-4326-B436-BE85382EACF3}" destId="{680D5C5C-0727-49D6-B8FD-B6607DD70E9B}" srcOrd="1" destOrd="0" presId="urn:microsoft.com/office/officeart/2005/8/layout/vList3"/>
    <dgm:cxn modelId="{4ED8FB08-47C9-4C79-B764-9C94B1590F66}" type="presParOf" srcId="{D90A5C4D-C4BC-4A85-8088-42B6837308D8}" destId="{DB2AF71A-2991-4F52-B537-945D1C266E23}" srcOrd="5" destOrd="0" presId="urn:microsoft.com/office/officeart/2005/8/layout/vList3"/>
    <dgm:cxn modelId="{F974193E-7616-4656-818B-C2A28BAAB8DF}" type="presParOf" srcId="{D90A5C4D-C4BC-4A85-8088-42B6837308D8}" destId="{8FA6CFFF-49D7-4AF4-9621-D6458C6EAAD8}" srcOrd="6" destOrd="0" presId="urn:microsoft.com/office/officeart/2005/8/layout/vList3"/>
    <dgm:cxn modelId="{068BFA25-6CD2-486D-8B2B-0FA2AFD9DB15}" type="presParOf" srcId="{8FA6CFFF-49D7-4AF4-9621-D6458C6EAAD8}" destId="{D04B494A-0EBE-44F8-8835-8C97A99C463B}" srcOrd="0" destOrd="0" presId="urn:microsoft.com/office/officeart/2005/8/layout/vList3"/>
    <dgm:cxn modelId="{00354397-46CE-494D-82B4-0946D804172B}" type="presParOf" srcId="{8FA6CFFF-49D7-4AF4-9621-D6458C6EAAD8}" destId="{90A6CEDE-B3B3-4629-A728-5901C69AD48B}" srcOrd="1" destOrd="0" presId="urn:microsoft.com/office/officeart/2005/8/layout/vList3"/>
    <dgm:cxn modelId="{1B34E083-B552-4D51-A514-35DC7D5EE1A8}" type="presParOf" srcId="{D90A5C4D-C4BC-4A85-8088-42B6837308D8}" destId="{8B01D169-F954-4E2E-8E2C-45B54E2357B4}" srcOrd="7" destOrd="0" presId="urn:microsoft.com/office/officeart/2005/8/layout/vList3"/>
    <dgm:cxn modelId="{63C06F9A-2A70-42A8-8DED-4EDECE703308}" type="presParOf" srcId="{D90A5C4D-C4BC-4A85-8088-42B6837308D8}" destId="{98AF44F5-5C35-4B05-A527-3B7D5C4E050C}" srcOrd="8" destOrd="0" presId="urn:microsoft.com/office/officeart/2005/8/layout/vList3"/>
    <dgm:cxn modelId="{1EFB8217-E932-4B8E-B87F-AA3E463E2553}" type="presParOf" srcId="{98AF44F5-5C35-4B05-A527-3B7D5C4E050C}" destId="{4362B02E-03AA-4D1C-B85B-DD310986AA40}" srcOrd="0" destOrd="0" presId="urn:microsoft.com/office/officeart/2005/8/layout/vList3"/>
    <dgm:cxn modelId="{9EE82D10-7F6E-4A2B-8771-459F8B25EC03}" type="presParOf" srcId="{98AF44F5-5C35-4B05-A527-3B7D5C4E050C}" destId="{189387D5-2926-43B5-B9D9-6642E44DB98D}" srcOrd="1" destOrd="0" presId="urn:microsoft.com/office/officeart/2005/8/layout/vList3"/>
    <dgm:cxn modelId="{760E34C6-CFA1-4CE0-A2E6-828427E7098F}" type="presParOf" srcId="{D90A5C4D-C4BC-4A85-8088-42B6837308D8}" destId="{353DE435-9BD1-4DCB-ADE3-0B8C832A432A}" srcOrd="9" destOrd="0" presId="urn:microsoft.com/office/officeart/2005/8/layout/vList3"/>
    <dgm:cxn modelId="{C0993654-BD16-479D-A652-B86729952A75}" type="presParOf" srcId="{D90A5C4D-C4BC-4A85-8088-42B6837308D8}" destId="{3A4AAE68-D58B-4D38-AF2C-F983E2A29314}" srcOrd="10" destOrd="0" presId="urn:microsoft.com/office/officeart/2005/8/layout/vList3"/>
    <dgm:cxn modelId="{8A8FA697-619C-40E1-9441-E30DB0228E77}" type="presParOf" srcId="{3A4AAE68-D58B-4D38-AF2C-F983E2A29314}" destId="{0AFF45AE-14BD-4300-A1D8-AC9B450E1A77}" srcOrd="0" destOrd="0" presId="urn:microsoft.com/office/officeart/2005/8/layout/vList3"/>
    <dgm:cxn modelId="{9B2CAD69-EE06-4F13-AFB9-B4B85FC7F62F}" type="presParOf" srcId="{3A4AAE68-D58B-4D38-AF2C-F983E2A29314}" destId="{63C0B140-59C3-4E0D-86DB-B57524703033}" srcOrd="1" destOrd="0" presId="urn:microsoft.com/office/officeart/2005/8/layout/vList3"/>
    <dgm:cxn modelId="{7B3E5B8B-9B06-47E7-AE9E-954CC0370B04}" type="presParOf" srcId="{D90A5C4D-C4BC-4A85-8088-42B6837308D8}" destId="{3A80BCEB-25F0-487F-9988-A3C5C8A1AD6A}" srcOrd="11" destOrd="0" presId="urn:microsoft.com/office/officeart/2005/8/layout/vList3"/>
    <dgm:cxn modelId="{674876A0-AFD2-4CFD-BCF8-A2F4ADA19B63}" type="presParOf" srcId="{D90A5C4D-C4BC-4A85-8088-42B6837308D8}" destId="{9DF5D3D9-6188-4E81-81CA-ED034ECFEB0B}" srcOrd="12" destOrd="0" presId="urn:microsoft.com/office/officeart/2005/8/layout/vList3"/>
    <dgm:cxn modelId="{7567F6D8-131A-4C71-A741-2750F0256D0C}" type="presParOf" srcId="{9DF5D3D9-6188-4E81-81CA-ED034ECFEB0B}" destId="{FF8DF440-3C50-4E31-AE9B-F28CD7E18170}" srcOrd="0" destOrd="0" presId="urn:microsoft.com/office/officeart/2005/8/layout/vList3"/>
    <dgm:cxn modelId="{7F63A32F-B92E-43A2-B9FE-A046F0C4963A}" type="presParOf" srcId="{9DF5D3D9-6188-4E81-81CA-ED034ECFEB0B}" destId="{B6DA6F14-2791-4E94-8F8A-9DF15F9D96D0}" srcOrd="1" destOrd="0" presId="urn:microsoft.com/office/officeart/2005/8/layout/vList3"/>
    <dgm:cxn modelId="{64839016-8610-4D1C-A388-6F3A5219A94B}" type="presParOf" srcId="{D90A5C4D-C4BC-4A85-8088-42B6837308D8}" destId="{83B708BF-57E8-4A12-A021-B731FC716E22}" srcOrd="13" destOrd="0" presId="urn:microsoft.com/office/officeart/2005/8/layout/vList3"/>
    <dgm:cxn modelId="{85898E3A-5B0A-4A89-BF26-956577884BC5}" type="presParOf" srcId="{D90A5C4D-C4BC-4A85-8088-42B6837308D8}" destId="{6198A5B9-D139-46FA-AA2C-A9C3CFA3B61E}" srcOrd="14" destOrd="0" presId="urn:microsoft.com/office/officeart/2005/8/layout/vList3"/>
    <dgm:cxn modelId="{0BDA2FC8-0B93-45BF-9A90-3FA1603B8B22}" type="presParOf" srcId="{6198A5B9-D139-46FA-AA2C-A9C3CFA3B61E}" destId="{93B594DE-F43C-4F31-AF56-CF8F07D292E9}" srcOrd="0" destOrd="0" presId="urn:microsoft.com/office/officeart/2005/8/layout/vList3"/>
    <dgm:cxn modelId="{02E05667-D6E7-40A3-B968-A52AF878E2EB}" type="presParOf" srcId="{6198A5B9-D139-46FA-AA2C-A9C3CFA3B61E}" destId="{E9CBE6DE-616A-4758-AEFE-E29964026CFD}" srcOrd="1" destOrd="0" presId="urn:microsoft.com/office/officeart/2005/8/layout/vList3"/>
    <dgm:cxn modelId="{2F011CFC-E2A4-40BB-8B96-904BADB4C5D0}" type="presParOf" srcId="{D90A5C4D-C4BC-4A85-8088-42B6837308D8}" destId="{80CC1D8F-2B56-4A7B-AD06-191170CC6DB5}" srcOrd="15" destOrd="0" presId="urn:microsoft.com/office/officeart/2005/8/layout/vList3"/>
    <dgm:cxn modelId="{DDD1F858-940A-4D8E-84F2-FEBBCB7A691D}" type="presParOf" srcId="{D90A5C4D-C4BC-4A85-8088-42B6837308D8}" destId="{0F36FA2E-30A8-4353-9B4F-5DB3373BE5E9}" srcOrd="16" destOrd="0" presId="urn:microsoft.com/office/officeart/2005/8/layout/vList3"/>
    <dgm:cxn modelId="{58CF251F-7D10-4B80-AB6F-F04517B6CE96}" type="presParOf" srcId="{0F36FA2E-30A8-4353-9B4F-5DB3373BE5E9}" destId="{78D61F79-E191-40BC-B81F-46D3A25DE849}" srcOrd="0" destOrd="0" presId="urn:microsoft.com/office/officeart/2005/8/layout/vList3"/>
    <dgm:cxn modelId="{C122A284-E200-4303-9E5E-13E25DCE199E}" type="presParOf" srcId="{0F36FA2E-30A8-4353-9B4F-5DB3373BE5E9}" destId="{BF97F9E9-7F9E-4D9B-87F9-5148465D78F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96FA86-D8E6-46C3-B823-571911CA75D6}">
      <dsp:nvSpPr>
        <dsp:cNvPr id="0" name=""/>
        <dsp:cNvSpPr/>
      </dsp:nvSpPr>
      <dsp:spPr>
        <a:xfrm rot="10800000">
          <a:off x="1674807" y="651"/>
          <a:ext cx="6333047" cy="318565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479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Market Research</a:t>
          </a:r>
        </a:p>
      </dsp:txBody>
      <dsp:txXfrm rot="10800000">
        <a:off x="1754448" y="651"/>
        <a:ext cx="6253406" cy="318565"/>
      </dsp:txXfrm>
    </dsp:sp>
    <dsp:sp modelId="{442BBB54-7A03-4648-900C-509B8D0C2D04}">
      <dsp:nvSpPr>
        <dsp:cNvPr id="0" name=""/>
        <dsp:cNvSpPr/>
      </dsp:nvSpPr>
      <dsp:spPr>
        <a:xfrm>
          <a:off x="1515524" y="651"/>
          <a:ext cx="318565" cy="318565"/>
        </a:xfrm>
        <a:prstGeom prst="ellipse">
          <a:avLst/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84E500-C0F1-4B25-ADF2-4E63B5B27846}">
      <dsp:nvSpPr>
        <dsp:cNvPr id="0" name=""/>
        <dsp:cNvSpPr/>
      </dsp:nvSpPr>
      <dsp:spPr>
        <a:xfrm rot="10800000">
          <a:off x="1674807" y="408690"/>
          <a:ext cx="6333047" cy="318565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479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Product Development</a:t>
          </a:r>
        </a:p>
      </dsp:txBody>
      <dsp:txXfrm rot="10800000">
        <a:off x="1754448" y="408690"/>
        <a:ext cx="6253406" cy="318565"/>
      </dsp:txXfrm>
    </dsp:sp>
    <dsp:sp modelId="{64E63454-71CA-4130-AEF1-B59A720AB312}">
      <dsp:nvSpPr>
        <dsp:cNvPr id="0" name=""/>
        <dsp:cNvSpPr/>
      </dsp:nvSpPr>
      <dsp:spPr>
        <a:xfrm>
          <a:off x="1515524" y="408690"/>
          <a:ext cx="318565" cy="318565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0D5C5C-0727-49D6-B8FD-B6607DD70E9B}">
      <dsp:nvSpPr>
        <dsp:cNvPr id="0" name=""/>
        <dsp:cNvSpPr/>
      </dsp:nvSpPr>
      <dsp:spPr>
        <a:xfrm rot="10800000">
          <a:off x="1674807" y="816729"/>
          <a:ext cx="6333047" cy="318565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479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Production Planning</a:t>
          </a:r>
        </a:p>
      </dsp:txBody>
      <dsp:txXfrm rot="10800000">
        <a:off x="1754448" y="816729"/>
        <a:ext cx="6253406" cy="318565"/>
      </dsp:txXfrm>
    </dsp:sp>
    <dsp:sp modelId="{F2E1AA25-F02E-48E5-AC9B-FF9F945D1301}">
      <dsp:nvSpPr>
        <dsp:cNvPr id="0" name=""/>
        <dsp:cNvSpPr/>
      </dsp:nvSpPr>
      <dsp:spPr>
        <a:xfrm>
          <a:off x="1515524" y="816729"/>
          <a:ext cx="318565" cy="318565"/>
        </a:xfrm>
        <a:prstGeom prst="ellipse">
          <a:avLst/>
        </a:prstGeom>
        <a:solidFill>
          <a:schemeClr val="accent4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A6CEDE-B3B3-4629-A728-5901C69AD48B}">
      <dsp:nvSpPr>
        <dsp:cNvPr id="0" name=""/>
        <dsp:cNvSpPr/>
      </dsp:nvSpPr>
      <dsp:spPr>
        <a:xfrm rot="10800000">
          <a:off x="1674807" y="1224768"/>
          <a:ext cx="6333047" cy="318565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479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Marketing Strategy</a:t>
          </a:r>
        </a:p>
      </dsp:txBody>
      <dsp:txXfrm rot="10800000">
        <a:off x="1754448" y="1224768"/>
        <a:ext cx="6253406" cy="318565"/>
      </dsp:txXfrm>
    </dsp:sp>
    <dsp:sp modelId="{D04B494A-0EBE-44F8-8835-8C97A99C463B}">
      <dsp:nvSpPr>
        <dsp:cNvPr id="0" name=""/>
        <dsp:cNvSpPr/>
      </dsp:nvSpPr>
      <dsp:spPr>
        <a:xfrm>
          <a:off x="1515524" y="1224768"/>
          <a:ext cx="318565" cy="318565"/>
        </a:xfrm>
        <a:prstGeom prst="ellipse">
          <a:avLst/>
        </a:prstGeom>
        <a:solidFill>
          <a:schemeClr val="accent5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9387D5-2926-43B5-B9D9-6642E44DB98D}">
      <dsp:nvSpPr>
        <dsp:cNvPr id="0" name=""/>
        <dsp:cNvSpPr/>
      </dsp:nvSpPr>
      <dsp:spPr>
        <a:xfrm rot="10800000">
          <a:off x="1674807" y="1632807"/>
          <a:ext cx="6333047" cy="318565"/>
        </a:xfrm>
        <a:prstGeom prst="homePlat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479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Sales Strategy</a:t>
          </a:r>
        </a:p>
      </dsp:txBody>
      <dsp:txXfrm rot="10800000">
        <a:off x="1754448" y="1632807"/>
        <a:ext cx="6253406" cy="318565"/>
      </dsp:txXfrm>
    </dsp:sp>
    <dsp:sp modelId="{4362B02E-03AA-4D1C-B85B-DD310986AA40}">
      <dsp:nvSpPr>
        <dsp:cNvPr id="0" name=""/>
        <dsp:cNvSpPr/>
      </dsp:nvSpPr>
      <dsp:spPr>
        <a:xfrm>
          <a:off x="1515524" y="1632807"/>
          <a:ext cx="318565" cy="318565"/>
        </a:xfrm>
        <a:prstGeom prst="ellipse">
          <a:avLst/>
        </a:prstGeom>
        <a:solidFill>
          <a:schemeClr val="accent6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C0B140-59C3-4E0D-86DB-B57524703033}">
      <dsp:nvSpPr>
        <dsp:cNvPr id="0" name=""/>
        <dsp:cNvSpPr/>
      </dsp:nvSpPr>
      <dsp:spPr>
        <a:xfrm rot="10800000">
          <a:off x="1674807" y="2040846"/>
          <a:ext cx="6333047" cy="318565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479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Distribution and Logistics</a:t>
          </a:r>
        </a:p>
      </dsp:txBody>
      <dsp:txXfrm rot="10800000">
        <a:off x="1754448" y="2040846"/>
        <a:ext cx="6253406" cy="318565"/>
      </dsp:txXfrm>
    </dsp:sp>
    <dsp:sp modelId="{0AFF45AE-14BD-4300-A1D8-AC9B450E1A77}">
      <dsp:nvSpPr>
        <dsp:cNvPr id="0" name=""/>
        <dsp:cNvSpPr/>
      </dsp:nvSpPr>
      <dsp:spPr>
        <a:xfrm>
          <a:off x="1515524" y="2040846"/>
          <a:ext cx="318565" cy="318565"/>
        </a:xfrm>
        <a:prstGeom prst="ellipse">
          <a:avLst/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DA6F14-2791-4E94-8F8A-9DF15F9D96D0}">
      <dsp:nvSpPr>
        <dsp:cNvPr id="0" name=""/>
        <dsp:cNvSpPr/>
      </dsp:nvSpPr>
      <dsp:spPr>
        <a:xfrm rot="10800000">
          <a:off x="1674807" y="2448885"/>
          <a:ext cx="6333047" cy="318565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479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Customer Service</a:t>
          </a:r>
        </a:p>
      </dsp:txBody>
      <dsp:txXfrm rot="10800000">
        <a:off x="1754448" y="2448885"/>
        <a:ext cx="6253406" cy="318565"/>
      </dsp:txXfrm>
    </dsp:sp>
    <dsp:sp modelId="{FF8DF440-3C50-4E31-AE9B-F28CD7E18170}">
      <dsp:nvSpPr>
        <dsp:cNvPr id="0" name=""/>
        <dsp:cNvSpPr/>
      </dsp:nvSpPr>
      <dsp:spPr>
        <a:xfrm>
          <a:off x="1515524" y="2448885"/>
          <a:ext cx="318565" cy="318565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CBE6DE-616A-4758-AEFE-E29964026CFD}">
      <dsp:nvSpPr>
        <dsp:cNvPr id="0" name=""/>
        <dsp:cNvSpPr/>
      </dsp:nvSpPr>
      <dsp:spPr>
        <a:xfrm rot="10800000">
          <a:off x="1674807" y="2856924"/>
          <a:ext cx="6333047" cy="318565"/>
        </a:xfrm>
        <a:prstGeom prst="homePlat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479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Financial Planning</a:t>
          </a:r>
        </a:p>
      </dsp:txBody>
      <dsp:txXfrm rot="10800000">
        <a:off x="1754448" y="2856924"/>
        <a:ext cx="6253406" cy="318565"/>
      </dsp:txXfrm>
    </dsp:sp>
    <dsp:sp modelId="{93B594DE-F43C-4F31-AF56-CF8F07D292E9}">
      <dsp:nvSpPr>
        <dsp:cNvPr id="0" name=""/>
        <dsp:cNvSpPr/>
      </dsp:nvSpPr>
      <dsp:spPr>
        <a:xfrm>
          <a:off x="1515524" y="2856924"/>
          <a:ext cx="318565" cy="318565"/>
        </a:xfrm>
        <a:prstGeom prst="ellipse">
          <a:avLst/>
        </a:prstGeom>
        <a:solidFill>
          <a:schemeClr val="accent4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97F9E9-7F9E-4D9B-87F9-5148465D78FA}">
      <dsp:nvSpPr>
        <dsp:cNvPr id="0" name=""/>
        <dsp:cNvSpPr/>
      </dsp:nvSpPr>
      <dsp:spPr>
        <a:xfrm rot="10800000">
          <a:off x="1674807" y="3264964"/>
          <a:ext cx="6333047" cy="318565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479" tIns="76200" rIns="14224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Monitoring and Evaluation</a:t>
          </a:r>
        </a:p>
      </dsp:txBody>
      <dsp:txXfrm rot="10800000">
        <a:off x="1754448" y="3264964"/>
        <a:ext cx="6253406" cy="318565"/>
      </dsp:txXfrm>
    </dsp:sp>
    <dsp:sp modelId="{78D61F79-E191-40BC-B81F-46D3A25DE849}">
      <dsp:nvSpPr>
        <dsp:cNvPr id="0" name=""/>
        <dsp:cNvSpPr/>
      </dsp:nvSpPr>
      <dsp:spPr>
        <a:xfrm>
          <a:off x="1515524" y="3264964"/>
          <a:ext cx="318565" cy="318565"/>
        </a:xfrm>
        <a:prstGeom prst="ellipse">
          <a:avLst/>
        </a:prstGeom>
        <a:solidFill>
          <a:schemeClr val="accent5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media1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41E70-4BA4-41BD-81E3-23CB55B9851D}" type="datetimeFigureOut">
              <a:rPr lang="en-US" smtClean="0"/>
              <a:t>10/7/2024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A93603-4BD6-4D67-A237-FF6F44CE5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235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81" y="802300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6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400F-86FD-4BBD-A178-DF3994DACE9C}" type="datetime1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1" y="329309"/>
            <a:ext cx="4973915" cy="309201"/>
          </a:xfrm>
        </p:spPr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5" y="798973"/>
            <a:ext cx="811019" cy="503578"/>
          </a:xfrm>
        </p:spPr>
        <p:txBody>
          <a:bodyPr/>
          <a:lstStyle/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5589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2840E-AC0C-47D5-B427-C7CA8832F8C5}" type="datetime1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3807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5"/>
            <a:ext cx="1615743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3" y="798975"/>
            <a:ext cx="7828831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0EF48-4593-4A7B-B257-B41A36901CF4}" type="datetime1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5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5370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96277-464E-4889-985F-B1CE049B0BBA}" type="datetime1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066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5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7"/>
            <a:ext cx="8630447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CB718-BCD4-4AFC-B654-B09F33775BB2}" type="datetime1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776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91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9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2C69F-0C94-4745-A25A-89B5419EB90C}" type="datetime1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3566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2" y="804165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51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71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3" y="2023005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3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865C8-DDB1-4E67-9491-C2630D159D2F}" type="datetime1">
              <a:rPr lang="en-US" smtClean="0"/>
              <a:t>10/7/2024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413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4051-FDE2-4751-932A-FA6E3069E14A}" type="datetime1">
              <a:rPr lang="en-US" smtClean="0"/>
              <a:t>10/7/2024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3796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70B-D4BC-41EB-99C6-6C54AFE9706C}" type="datetime1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85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2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1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2" y="3205493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BC25-68A5-432E-B017-55A9C62D653A}" type="datetime1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049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8" y="482172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7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4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30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3" y="5469858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007F012-F9B1-4A96-B665-6526B4B32CB9}" type="datetime1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3" y="318642"/>
            <a:ext cx="5541004" cy="320931"/>
          </a:xfrm>
        </p:spPr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3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8555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8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80" y="804521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80" y="2015734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DEAD4-73BF-4746-91AD-8F60632EC379}" type="datetime1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9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BanglaTech Manufacturing Ltd.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1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6407B54-2DAD-491F-9405-2EE14B4130E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9337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283248-7836-0CE7-B61E-1CD5C8A4363A}"/>
              </a:ext>
            </a:extLst>
          </p:cNvPr>
          <p:cNvSpPr/>
          <p:nvPr/>
        </p:nvSpPr>
        <p:spPr>
          <a:xfrm>
            <a:off x="1812036" y="701564"/>
            <a:ext cx="9020710" cy="1458931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800" dirty="0"/>
              <a:t>Welcome to my presentation </a:t>
            </a:r>
          </a:p>
        </p:txBody>
      </p:sp>
      <p:sp>
        <p:nvSpPr>
          <p:cNvPr id="6" name="Scroll: Horizontal 5">
            <a:extLst>
              <a:ext uri="{FF2B5EF4-FFF2-40B4-BE49-F238E27FC236}">
                <a16:creationId xmlns:a16="http://schemas.microsoft.com/office/drawing/2014/main" id="{77D1D908-CAEA-186D-7E43-17DD0762A85D}"/>
              </a:ext>
            </a:extLst>
          </p:cNvPr>
          <p:cNvSpPr/>
          <p:nvPr/>
        </p:nvSpPr>
        <p:spPr>
          <a:xfrm>
            <a:off x="567891" y="2995864"/>
            <a:ext cx="4726005" cy="3080084"/>
          </a:xfrm>
          <a:prstGeom prst="horizontalScroll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              Submitted by ;</a:t>
            </a:r>
          </a:p>
          <a:p>
            <a:r>
              <a:rPr lang="en-US" dirty="0"/>
              <a:t>Saiful Islam, Public Administration University of </a:t>
            </a:r>
            <a:r>
              <a:rPr lang="en-US" dirty="0" err="1"/>
              <a:t>Barishal</a:t>
            </a:r>
            <a:r>
              <a:rPr lang="en-US" dirty="0"/>
              <a:t> </a:t>
            </a:r>
          </a:p>
          <a:p>
            <a:r>
              <a:rPr lang="en-US" dirty="0"/>
              <a:t>EDGE </a:t>
            </a:r>
            <a:r>
              <a:rPr lang="en-US" dirty="0" err="1"/>
              <a:t>Programme</a:t>
            </a:r>
            <a:endParaRPr lang="en-US" dirty="0"/>
          </a:p>
          <a:p>
            <a:r>
              <a:rPr lang="en-US" dirty="0"/>
              <a:t> Batch 21 ,Id 2</a:t>
            </a:r>
          </a:p>
        </p:txBody>
      </p:sp>
      <p:sp>
        <p:nvSpPr>
          <p:cNvPr id="7" name="Scroll: Horizontal 6">
            <a:extLst>
              <a:ext uri="{FF2B5EF4-FFF2-40B4-BE49-F238E27FC236}">
                <a16:creationId xmlns:a16="http://schemas.microsoft.com/office/drawing/2014/main" id="{187F77BB-B190-86C0-AFC7-5A172B4A2C34}"/>
              </a:ext>
            </a:extLst>
          </p:cNvPr>
          <p:cNvSpPr/>
          <p:nvPr/>
        </p:nvSpPr>
        <p:spPr>
          <a:xfrm>
            <a:off x="6968693" y="2839455"/>
            <a:ext cx="4726005" cy="2772075"/>
          </a:xfrm>
          <a:prstGeom prst="horizontalScroll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                Submitted to ;</a:t>
            </a:r>
          </a:p>
          <a:p>
            <a:r>
              <a:rPr lang="en-US" dirty="0" err="1"/>
              <a:t>Dr.Md</a:t>
            </a:r>
            <a:r>
              <a:rPr lang="en-US" dirty="0"/>
              <a:t> </a:t>
            </a:r>
            <a:r>
              <a:rPr lang="en-US" dirty="0" err="1"/>
              <a:t>Manjur</a:t>
            </a:r>
            <a:r>
              <a:rPr lang="en-US" dirty="0"/>
              <a:t> Ahmed </a:t>
            </a:r>
          </a:p>
          <a:p>
            <a:r>
              <a:rPr lang="en-US" dirty="0"/>
              <a:t>Associate Professor </a:t>
            </a:r>
          </a:p>
          <a:p>
            <a:r>
              <a:rPr lang="en-US" dirty="0" err="1"/>
              <a:t>Dept.of</a:t>
            </a:r>
            <a:r>
              <a:rPr lang="en-US" dirty="0"/>
              <a:t> Computer Science and Engineering</a:t>
            </a:r>
          </a:p>
          <a:p>
            <a:r>
              <a:rPr lang="en-US" dirty="0"/>
              <a:t>University of </a:t>
            </a:r>
            <a:r>
              <a:rPr lang="en-US" dirty="0" err="1"/>
              <a:t>Barishal</a:t>
            </a:r>
            <a:r>
              <a:rPr lang="en-US" dirty="0"/>
              <a:t>  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601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02A80068-A1CB-4A6F-8C39-579811D700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6863965"/>
              </p:ext>
            </p:extLst>
          </p:nvPr>
        </p:nvGraphicFramePr>
        <p:xfrm>
          <a:off x="6673174" y="2461098"/>
          <a:ext cx="4698460" cy="26848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6E47783-CC80-9146-B14F-7FDDD14637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4730354"/>
              </p:ext>
            </p:extLst>
          </p:nvPr>
        </p:nvGraphicFramePr>
        <p:xfrm>
          <a:off x="1293779" y="2428211"/>
          <a:ext cx="4951378" cy="2776087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{7DF18680-E054-41AD-8BC1-D1AEF772440D}</a:tableStyleId>
              </a:tblPr>
              <a:tblGrid>
                <a:gridCol w="2495064">
                  <a:extLst>
                    <a:ext uri="{9D8B030D-6E8A-4147-A177-3AD203B41FA5}">
                      <a16:colId xmlns:a16="http://schemas.microsoft.com/office/drawing/2014/main" val="720360868"/>
                    </a:ext>
                  </a:extLst>
                </a:gridCol>
                <a:gridCol w="2456314">
                  <a:extLst>
                    <a:ext uri="{9D8B030D-6E8A-4147-A177-3AD203B41FA5}">
                      <a16:colId xmlns:a16="http://schemas.microsoft.com/office/drawing/2014/main" val="3830088468"/>
                    </a:ext>
                  </a:extLst>
                </a:gridCol>
              </a:tblGrid>
              <a:tr h="348129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The sum of Total Sales (BDT)</a:t>
                      </a:r>
                      <a:endParaRPr lang="en-US" sz="20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689153"/>
                  </a:ext>
                </a:extLst>
              </a:tr>
              <a:tr h="36637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Product</a:t>
                      </a:r>
                      <a:endParaRPr lang="en-US" sz="20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Total</a:t>
                      </a:r>
                      <a:endParaRPr lang="en-US" sz="20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94423752"/>
                  </a:ext>
                </a:extLst>
              </a:tr>
              <a:tr h="4281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Desktop</a:t>
                      </a:r>
                      <a:endParaRPr lang="en-US" sz="20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6950000</a:t>
                      </a:r>
                      <a:endParaRPr lang="en-US" sz="20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959279365"/>
                  </a:ext>
                </a:extLst>
              </a:tr>
              <a:tr h="4368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Laptop</a:t>
                      </a:r>
                      <a:endParaRPr lang="en-US" sz="20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12250000</a:t>
                      </a:r>
                      <a:endParaRPr lang="en-US" sz="20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88527431"/>
                  </a:ext>
                </a:extLst>
              </a:tr>
              <a:tr h="42816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Smartphone</a:t>
                      </a:r>
                      <a:endParaRPr lang="en-US" sz="20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6150000</a:t>
                      </a:r>
                      <a:endParaRPr lang="en-US" sz="20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7143691"/>
                  </a:ext>
                </a:extLst>
              </a:tr>
              <a:tr h="41944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Tablet</a:t>
                      </a:r>
                      <a:endParaRPr lang="en-US" sz="20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3320000</a:t>
                      </a:r>
                      <a:endParaRPr lang="en-US" sz="20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92339949"/>
                  </a:ext>
                </a:extLst>
              </a:tr>
              <a:tr h="34892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Grand Total</a:t>
                      </a:r>
                      <a:endParaRPr lang="en-US" sz="20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28670000</a:t>
                      </a:r>
                      <a:endParaRPr lang="en-US" sz="20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230367965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30D1F3-1652-4C3D-A1AA-AFC2E2F4B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9D4A0-07FE-44BB-A536-B8D7BFEABAC0}" type="datetime1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D3D2EE-B74F-4DCA-89A8-6E2541BD7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88E19F-8920-45D4-B568-D1AA2A317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10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16A6E9-9CE0-4735-8834-C546984472F9}"/>
              </a:ext>
            </a:extLst>
          </p:cNvPr>
          <p:cNvSpPr txBox="1"/>
          <p:nvPr/>
        </p:nvSpPr>
        <p:spPr>
          <a:xfrm>
            <a:off x="2711585" y="1132920"/>
            <a:ext cx="7375998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en-US" b="1" kern="0" dirty="0">
                <a:solidFill>
                  <a:srgbClr val="365F9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Statistics of sold products in the last 3 months ( January – March 2024)</a:t>
            </a:r>
          </a:p>
        </p:txBody>
      </p:sp>
    </p:spTree>
    <p:extLst>
      <p:ext uri="{BB962C8B-B14F-4D97-AF65-F5344CB8AC3E}">
        <p14:creationId xmlns:p14="http://schemas.microsoft.com/office/powerpoint/2010/main" val="2046762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1D21808-AB28-8ADD-B4E5-A6FD5C4B0F86}"/>
              </a:ext>
            </a:extLst>
          </p:cNvPr>
          <p:cNvSpPr txBox="1"/>
          <p:nvPr/>
        </p:nvSpPr>
        <p:spPr>
          <a:xfrm>
            <a:off x="6930937" y="2754084"/>
            <a:ext cx="3450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0DD8472-C1E1-EAA5-5989-59388870CC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47693"/>
              </p:ext>
            </p:extLst>
          </p:nvPr>
        </p:nvGraphicFramePr>
        <p:xfrm>
          <a:off x="1682885" y="2309410"/>
          <a:ext cx="4688732" cy="3011620"/>
        </p:xfrm>
        <a:graphic>
          <a:graphicData uri="http://schemas.openxmlformats.org/drawingml/2006/table">
            <a:tbl>
              <a:tblPr firstRow="1" firstCol="1" bandRow="1">
                <a:tableStyleId>{69C7853C-536D-4A76-A0AE-DD22124D55A5}</a:tableStyleId>
              </a:tblPr>
              <a:tblGrid>
                <a:gridCol w="2584909">
                  <a:extLst>
                    <a:ext uri="{9D8B030D-6E8A-4147-A177-3AD203B41FA5}">
                      <a16:colId xmlns:a16="http://schemas.microsoft.com/office/drawing/2014/main" val="1947207764"/>
                    </a:ext>
                  </a:extLst>
                </a:gridCol>
                <a:gridCol w="2103823">
                  <a:extLst>
                    <a:ext uri="{9D8B030D-6E8A-4147-A177-3AD203B41FA5}">
                      <a16:colId xmlns:a16="http://schemas.microsoft.com/office/drawing/2014/main" val="1963616503"/>
                    </a:ext>
                  </a:extLst>
                </a:gridCol>
              </a:tblGrid>
              <a:tr h="665855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The sum of Total Sales (BDT)</a:t>
                      </a:r>
                      <a:endParaRPr lang="en-US" sz="2000" kern="1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37203"/>
                  </a:ext>
                </a:extLst>
              </a:tr>
              <a:tr h="56897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Months (Date)</a:t>
                      </a:r>
                      <a:endParaRPr lang="en-US" sz="2000" kern="1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Total</a:t>
                      </a:r>
                      <a:endParaRPr lang="en-US" sz="2000" kern="1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578178202"/>
                  </a:ext>
                </a:extLst>
              </a:tr>
              <a:tr h="4094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January</a:t>
                      </a:r>
                      <a:endParaRPr lang="en-US" sz="2000" kern="1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8750000</a:t>
                      </a:r>
                      <a:endParaRPr lang="en-US" sz="2000" kern="10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193768768"/>
                  </a:ext>
                </a:extLst>
              </a:tr>
              <a:tr h="4957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February</a:t>
                      </a:r>
                      <a:endParaRPr lang="en-US" sz="2000" kern="10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9920000</a:t>
                      </a:r>
                      <a:endParaRPr lang="en-US" sz="2000" kern="1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072137032"/>
                  </a:ext>
                </a:extLst>
              </a:tr>
              <a:tr h="48859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March</a:t>
                      </a:r>
                      <a:endParaRPr lang="en-US" sz="2000" kern="10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10000000</a:t>
                      </a:r>
                      <a:endParaRPr lang="en-US" sz="2000" kern="1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54995301"/>
                  </a:ext>
                </a:extLst>
              </a:tr>
              <a:tr h="38296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Grand Total</a:t>
                      </a:r>
                      <a:endParaRPr lang="en-US" sz="2000" kern="1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28670000</a:t>
                      </a:r>
                      <a:endParaRPr lang="en-US" sz="2000" kern="100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518326438"/>
                  </a:ext>
                </a:extLst>
              </a:tr>
            </a:tbl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964A403B-60A7-4822-8622-9029A0EC37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8788035"/>
              </p:ext>
            </p:extLst>
          </p:nvPr>
        </p:nvGraphicFramePr>
        <p:xfrm>
          <a:off x="6299566" y="2187930"/>
          <a:ext cx="5003974" cy="29774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C5C862-78E8-4323-828D-514622C38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7330-DCCF-4DB6-9468-E2BAEED9026E}" type="datetime1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2642AF-5933-4F97-A469-DBFD2C113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B0D415-BB90-4E1A-AA04-31510E610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15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Graphic spid="11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19F96E5-F047-8689-C5AB-F3D47E57CB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0412621"/>
              </p:ext>
            </p:extLst>
          </p:nvPr>
        </p:nvGraphicFramePr>
        <p:xfrm>
          <a:off x="1376314" y="1941922"/>
          <a:ext cx="9700182" cy="3843154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2679187">
                  <a:extLst>
                    <a:ext uri="{9D8B030D-6E8A-4147-A177-3AD203B41FA5}">
                      <a16:colId xmlns:a16="http://schemas.microsoft.com/office/drawing/2014/main" val="3935858964"/>
                    </a:ext>
                  </a:extLst>
                </a:gridCol>
                <a:gridCol w="2319110">
                  <a:extLst>
                    <a:ext uri="{9D8B030D-6E8A-4147-A177-3AD203B41FA5}">
                      <a16:colId xmlns:a16="http://schemas.microsoft.com/office/drawing/2014/main" val="1362880732"/>
                    </a:ext>
                  </a:extLst>
                </a:gridCol>
                <a:gridCol w="2470447">
                  <a:extLst>
                    <a:ext uri="{9D8B030D-6E8A-4147-A177-3AD203B41FA5}">
                      <a16:colId xmlns:a16="http://schemas.microsoft.com/office/drawing/2014/main" val="57169644"/>
                    </a:ext>
                  </a:extLst>
                </a:gridCol>
                <a:gridCol w="2231438">
                  <a:extLst>
                    <a:ext uri="{9D8B030D-6E8A-4147-A177-3AD203B41FA5}">
                      <a16:colId xmlns:a16="http://schemas.microsoft.com/office/drawing/2014/main" val="3015173040"/>
                    </a:ext>
                  </a:extLst>
                </a:gridCol>
              </a:tblGrid>
              <a:tr h="263951"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Yearly report</a:t>
                      </a:r>
                      <a:endParaRPr lang="en-US" sz="18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32218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Month 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Expenses 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Sales 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Profit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21463533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January </a:t>
                      </a:r>
                      <a:endParaRPr lang="en-US" sz="18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9288500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8750000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-538500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5544445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February 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9744300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9920000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175700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49610324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March 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8904700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10000000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1095300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15738622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April </a:t>
                      </a:r>
                      <a:endParaRPr lang="en-US" sz="18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7345200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7957400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612200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83935944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May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8987000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9876500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889500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58468450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June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5215400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5164500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-50900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45512590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July 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9976500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11543600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1567100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61571579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August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7976700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8087900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111200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85753641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September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9879000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9969800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90800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27221937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October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6234800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7024000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789200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99231089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November 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4534800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4809300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274500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33456328"/>
                  </a:ext>
                </a:extLst>
              </a:tr>
              <a:tr h="2639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December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8348700</a:t>
                      </a:r>
                      <a:endParaRPr lang="en-US" sz="18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8834800</a:t>
                      </a:r>
                      <a:endParaRPr lang="en-US" sz="1800" kern="10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486100</a:t>
                      </a:r>
                      <a:endParaRPr lang="en-US" sz="1800" kern="1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77824123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EA659A-043D-4BD5-B782-45DD29F23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6423-587E-4DBC-8951-E8B8E63D945A}" type="datetime1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01A9CF-8F5F-4B53-9651-5CA3BC3F2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EA462-1F8F-4D35-8FB2-9F276DCFE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70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02EE997-FE3B-A116-F033-2C671C7820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1198178"/>
              </p:ext>
            </p:extLst>
          </p:nvPr>
        </p:nvGraphicFramePr>
        <p:xfrm>
          <a:off x="1400783" y="1916350"/>
          <a:ext cx="9834664" cy="3959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60A77D-1DBA-4217-9808-0B82A8BD6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75FFC-9336-4BFA-9D76-610EF9A1875B}" type="datetime1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1C425C-2590-44F3-9093-580D28AA1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20E1F-1919-4182-9D9F-428728A74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20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846C95-43E5-5982-B0D9-034F98410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70B-D4BC-41EB-99C6-6C54AFE9706C}" type="datetime1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ED6750-C6B1-E937-74BF-02A474BF5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67238-1FE3-FD61-3185-A960E24C3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3D11B6-862B-56A1-D784-8BAC62352F6D}"/>
              </a:ext>
            </a:extLst>
          </p:cNvPr>
          <p:cNvSpPr/>
          <p:nvPr/>
        </p:nvSpPr>
        <p:spPr>
          <a:xfrm>
            <a:off x="2098307" y="1078029"/>
            <a:ext cx="8956546" cy="327259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600" b="1" dirty="0"/>
              <a:t>THANKS  TO ALL  </a:t>
            </a:r>
          </a:p>
        </p:txBody>
      </p:sp>
    </p:spTree>
    <p:extLst>
      <p:ext uri="{BB962C8B-B14F-4D97-AF65-F5344CB8AC3E}">
        <p14:creationId xmlns:p14="http://schemas.microsoft.com/office/powerpoint/2010/main" val="2896755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C00D50-B15A-49BC-90BE-2659D3BBDA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5053" y="802300"/>
            <a:ext cx="9773888" cy="2357997"/>
          </a:xfr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742950" lvl="1" indent="-285750">
              <a:lnSpc>
                <a:spcPct val="107000"/>
              </a:lnSpc>
              <a:spcBef>
                <a:spcPts val="200"/>
              </a:spcBef>
            </a:pPr>
            <a:r>
              <a:rPr lang="en-US" sz="1600" b="1" i="1" dirty="0">
                <a:solidFill>
                  <a:srgbClr val="365F9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Company Overview</a:t>
            </a:r>
            <a:br>
              <a:rPr lang="en-US" sz="1200" b="1" i="1" dirty="0">
                <a:solidFill>
                  <a:srgbClr val="365F9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BanglaTech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Manufacturing Ltd. is a premier technology-driven manufacturing firm based in Bangladesh. Established in 2010, the company has rapidly evolved into a key player in the electronics and consumer goods sectors, specializing in the production of high-quality electronic components, home appliances, and consumer electronics.</a:t>
            </a:r>
            <a:br>
              <a:rPr lang="en-US" sz="1200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4508D2-837C-49D5-9464-7982C18E0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D37D7-5B9C-440B-B85D-81D91BAFA043}" type="datetime1">
              <a:rPr lang="en-US" smtClean="0"/>
              <a:t>10/7/2024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5FA78-FDC4-4EBC-8773-3DF464B6E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F8A9E3-B415-457A-92DB-ED762289E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0E722B-4E7F-4206-A77A-ECB4B01C6181}"/>
              </a:ext>
            </a:extLst>
          </p:cNvPr>
          <p:cNvSpPr txBox="1"/>
          <p:nvPr/>
        </p:nvSpPr>
        <p:spPr>
          <a:xfrm>
            <a:off x="2378243" y="3671826"/>
            <a:ext cx="9091863" cy="1656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b="1" i="1" dirty="0">
                <a:solidFill>
                  <a:srgbClr val="365F9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Mission and Vision</a:t>
            </a:r>
            <a:endParaRPr lang="en-US" sz="1400" b="1" i="1" dirty="0">
              <a:solidFill>
                <a:srgbClr val="365F91"/>
              </a:solidFill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Mission: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To deliver innovative and superior quality products that enhance the everyday lives of consumers while fostering sustainable growth and development.</a:t>
            </a:r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Vision: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To be a global leader in the manufacturing industry, known for our commitment to excellence, innovation, and environmental stewardship.</a:t>
            </a:r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4068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20BA8D-065E-4DD4-8DE2-259F3DAAD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34145-6C5F-477A-BED1-B9D5EAA2F6CD}" type="datetime1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135E23-14D4-4741-9B27-AD8B3899A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768BB8-CA9C-48E3-BB3F-2C9C14643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60588B-F390-4C9E-823E-C67BEA805DFD}"/>
              </a:ext>
            </a:extLst>
          </p:cNvPr>
          <p:cNvSpPr txBox="1"/>
          <p:nvPr/>
        </p:nvSpPr>
        <p:spPr>
          <a:xfrm>
            <a:off x="1347537" y="2107064"/>
            <a:ext cx="9817768" cy="2260940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Quality: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Adhering to the highest standards in every aspect of our operations.</a:t>
            </a:r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Innovation: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Continuously seeking new ways to improve our products and processes.</a:t>
            </a:r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Sustainability: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Minimizing our environmental footprint through responsible practices.</a:t>
            </a:r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Customer Focus: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Prioritizing customer satisfaction through exceptional service and product reliability.</a:t>
            </a:r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Integrity: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Conducting business with transparency and ethical practices.</a:t>
            </a:r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3DAF4E-50D0-4635-AB6F-45121F9A110A}"/>
              </a:ext>
            </a:extLst>
          </p:cNvPr>
          <p:cNvSpPr txBox="1"/>
          <p:nvPr/>
        </p:nvSpPr>
        <p:spPr>
          <a:xfrm>
            <a:off x="1652337" y="1283370"/>
            <a:ext cx="7503694" cy="374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</a:pPr>
            <a:r>
              <a:rPr lang="en-US" b="1" i="1" dirty="0">
                <a:solidFill>
                  <a:srgbClr val="365F9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Core Values</a:t>
            </a:r>
            <a:endParaRPr lang="en-US" sz="1400" b="1" i="1" dirty="0">
              <a:solidFill>
                <a:srgbClr val="365F91"/>
              </a:solidFill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5502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DD09CA-0EDB-408E-94D7-5FA058FB5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036BC-824F-4EA4-A126-410AEE276057}" type="datetime1">
              <a:rPr lang="en-US" smtClean="0"/>
              <a:t>10/7/2024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393057-4D03-435C-8678-BF50566D5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446507-AAEA-4DF2-9D61-A6657A414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4</a:t>
            </a:fld>
            <a:endParaRPr 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E13AFD4-7F57-44F8-A6A5-6DDC776DD0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6598" y="2019896"/>
            <a:ext cx="9221265" cy="2641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/>
            <a:r>
              <a:rPr lang="en-US" altLang="en-US" sz="2000" dirty="0" err="1">
                <a:ea typeface="Times New Roman" panose="02020603050405020304" pitchFamily="18" charset="0"/>
              </a:rPr>
              <a:t>B</a:t>
            </a:r>
            <a:r>
              <a:rPr lang="en-US" altLang="en-US" sz="2000" dirty="0" err="1" bmk="">
                <a:ea typeface="Times New Roman" panose="02020603050405020304" pitchFamily="18" charset="0"/>
              </a:rPr>
              <a:t>anglaTech</a:t>
            </a:r>
            <a:r>
              <a:rPr lang="en-US" altLang="en-US" sz="2000" dirty="0" bmk="">
                <a:ea typeface="Times New Roman" panose="02020603050405020304" pitchFamily="18" charset="0"/>
              </a:rPr>
              <a:t> Manufacturing Ltd</a:t>
            </a:r>
            <a:r>
              <a:rPr lang="en-US" altLang="en-US" sz="2000" dirty="0">
                <a:ea typeface="Times New Roman" panose="02020603050405020304" pitchFamily="18" charset="0"/>
              </a:rPr>
              <a:t>. offers a diverse range of products including:</a:t>
            </a:r>
            <a:endParaRPr lang="en-US" altLang="en-US" sz="1600" dirty="0">
              <a:ea typeface="Times New Roman" panose="02020603050405020304" pitchFamily="18" charset="0"/>
            </a:endParaRPr>
          </a:p>
          <a:p>
            <a:pPr lvl="2" defTabSz="914400">
              <a:buFontTx/>
              <a:buAutoNum type="arabicPeriod"/>
            </a:pP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Electronic Components: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Precision-engineered components for various industrial applications.</a:t>
            </a:r>
          </a:p>
          <a:p>
            <a:pPr lvl="2" defTabSz="914400">
              <a:buFontTx/>
              <a:buAutoNum type="arabicPeriod"/>
            </a:pP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Home Appliances: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High-efficiency refrigerators, washing machines, and air conditioners.</a:t>
            </a:r>
            <a:endParaRPr lang="en-US" altLang="en-US" sz="1600" dirty="0">
              <a:ea typeface="Times New Roman" panose="02020603050405020304" pitchFamily="18" charset="0"/>
            </a:endParaRPr>
          </a:p>
          <a:p>
            <a:pPr lvl="2" defTabSz="914400">
              <a:buFontTx/>
              <a:buAutoNum type="arabicPeriod"/>
            </a:pP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Consumer Electronics: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Cutting-edge smartphones, tablets, and smart home devices.</a:t>
            </a:r>
            <a:endParaRPr lang="en-US" altLang="en-US" sz="2400" dirty="0"/>
          </a:p>
          <a:p>
            <a:pPr lvl="2" defTabSz="914400"/>
            <a:endParaRPr lang="en-US" altLang="en-US" sz="1200" dirty="0">
              <a:ea typeface="Times New Roman" panose="02020603050405020304" pitchFamily="18" charset="0"/>
            </a:endParaRPr>
          </a:p>
          <a:p>
            <a:pPr defTabSz="914400"/>
            <a:endParaRPr lang="en-US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3BA5AF-8FDF-45B0-A4AF-4C261B0E1695}"/>
              </a:ext>
            </a:extLst>
          </p:cNvPr>
          <p:cNvSpPr txBox="1"/>
          <p:nvPr/>
        </p:nvSpPr>
        <p:spPr>
          <a:xfrm>
            <a:off x="3557337" y="3248344"/>
            <a:ext cx="71146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i="1" dirty="0">
              <a:solidFill>
                <a:srgbClr val="365F91"/>
              </a:solidFill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D94820-4D7D-4A77-BBE4-5FF4FDD1F014}"/>
              </a:ext>
            </a:extLst>
          </p:cNvPr>
          <p:cNvSpPr txBox="1"/>
          <p:nvPr/>
        </p:nvSpPr>
        <p:spPr>
          <a:xfrm rot="10800000" flipV="1">
            <a:off x="1941095" y="1363579"/>
            <a:ext cx="86346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i="1" dirty="0">
                <a:solidFill>
                  <a:srgbClr val="365F9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Products and Services</a:t>
            </a:r>
          </a:p>
        </p:txBody>
      </p:sp>
    </p:spTree>
    <p:extLst>
      <p:ext uri="{BB962C8B-B14F-4D97-AF65-F5344CB8AC3E}">
        <p14:creationId xmlns:p14="http://schemas.microsoft.com/office/powerpoint/2010/main" val="417051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6757EC-0168-4FF0-8D2B-2FF113E67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E16A9-E5B8-4CE0-8195-5151F53727AB}" type="datetime1">
              <a:rPr lang="en-US" smtClean="0"/>
              <a:t>10/7/2024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DFF7BA-C0C2-4FA5-9EB6-C70CBB2D5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810778-D14C-43BA-B9D4-1D74F2A69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5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3AA82B3-4A19-4D7E-BD4C-9EE71277C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Laptops</a:t>
            </a:r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Laptop - Windows menu">
                <a:extLst>
                  <a:ext uri="{FF2B5EF4-FFF2-40B4-BE49-F238E27FC236}">
                    <a16:creationId xmlns:a16="http://schemas.microsoft.com/office/drawing/2014/main" id="{18D2548C-94DB-4204-91A8-9DFF88CFBA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20286020"/>
                  </p:ext>
                </p:extLst>
              </p:nvPr>
            </p:nvGraphicFramePr>
            <p:xfrm>
              <a:off x="1222777" y="1855613"/>
              <a:ext cx="3332444" cy="308348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32444" cy="3083488"/>
                    </a:xfrm>
                    <a:prstGeom prst="rect">
                      <a:avLst/>
                    </a:prstGeom>
                    <a:effectLst>
                      <a:reflection blurRad="6350" stA="50000" endA="300" endPos="55500" dist="101600" dir="5400000" sy="-100000" algn="bl" rotWithShape="0"/>
                    </a:effectLst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 ax="1079919" ay="2339652" az="69318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8638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Laptop - Windows menu">
                <a:extLst>
                  <a:ext uri="{FF2B5EF4-FFF2-40B4-BE49-F238E27FC236}">
                    <a16:creationId xmlns:a16="http://schemas.microsoft.com/office/drawing/2014/main" id="{18D2548C-94DB-4204-91A8-9DFF88CFBA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2777" y="1855613"/>
                <a:ext cx="3332444" cy="3083488"/>
              </a:xfrm>
              <a:prstGeom prst="rect">
                <a:avLst/>
              </a:prstGeom>
              <a:effectLst>
                <a:reflection blurRad="6350" stA="50000" endA="300" endPos="55500" dist="101600" dir="5400000" sy="-100000" algn="bl" rotWithShape="0"/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Laptop - Windows menu">
                <a:extLst>
                  <a:ext uri="{FF2B5EF4-FFF2-40B4-BE49-F238E27FC236}">
                    <a16:creationId xmlns:a16="http://schemas.microsoft.com/office/drawing/2014/main" id="{B55DDD31-A2F2-4A87-99C0-7A261CB3D6C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4579524"/>
                  </p:ext>
                </p:extLst>
              </p:nvPr>
            </p:nvGraphicFramePr>
            <p:xfrm>
              <a:off x="4325434" y="2378971"/>
              <a:ext cx="3303343" cy="208490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03343" cy="2084901"/>
                    </a:xfrm>
                    <a:prstGeom prst="rect">
                      <a:avLst/>
                    </a:prstGeom>
                    <a:effectLst>
                      <a:reflection blurRad="6350" stA="52000" endA="300" endPos="35000" dir="5400000" sy="-100000" algn="bl" rotWithShape="0"/>
                    </a:effectLst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 ax="835229" ay="-4915194" az="-82729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86387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Laptop - Windows menu">
                <a:extLst>
                  <a:ext uri="{FF2B5EF4-FFF2-40B4-BE49-F238E27FC236}">
                    <a16:creationId xmlns:a16="http://schemas.microsoft.com/office/drawing/2014/main" id="{B55DDD31-A2F2-4A87-99C0-7A261CB3D6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25434" y="2378971"/>
                <a:ext cx="3303343" cy="2084901"/>
              </a:xfrm>
              <a:prstGeom prst="rect">
                <a:avLst/>
              </a:prstGeom>
              <a:effectLst>
                <a:reflection blurRad="6350" stA="52000" endA="300" endPos="35000" dir="5400000" sy="-100000" algn="bl" rotWithShape="0"/>
              </a:effectLst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Laptop - Windows menu">
                <a:extLst>
                  <a:ext uri="{FF2B5EF4-FFF2-40B4-BE49-F238E27FC236}">
                    <a16:creationId xmlns:a16="http://schemas.microsoft.com/office/drawing/2014/main" id="{0F3B7C15-0022-40CC-8E7C-5C35DE7F1E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7605203"/>
                  </p:ext>
                </p:extLst>
              </p:nvPr>
            </p:nvGraphicFramePr>
            <p:xfrm>
              <a:off x="7597541" y="2092994"/>
              <a:ext cx="3416596" cy="251247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416596" cy="2512472"/>
                    </a:xfrm>
                    <a:prstGeom prst="rect">
                      <a:avLst/>
                    </a:prstGeom>
                    <a:effectLst>
                      <a:reflection blurRad="6350" stA="50000" endA="300" endPos="90000" dir="5400000" sy="-100000" algn="bl" rotWithShape="0"/>
                    </a:effectLst>
                  </am3d:spPr>
                  <am3d:camera>
                    <am3d:pos x="0" y="0" z="706644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427928" d="1000000"/>
                    <am3d:preTrans dx="952605" dy="-10635068" dz="3626282"/>
                    <am3d:scale>
                      <am3d:sx n="1000000" d="1000000"/>
                      <am3d:sy n="1000000" d="1000000"/>
                      <am3d:sz n="1000000" d="1000000"/>
                    </am3d:scale>
                    <am3d:rot ax="-10378515" ay="-2916382" az="1048306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86387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Laptop - Windows menu">
                <a:extLst>
                  <a:ext uri="{FF2B5EF4-FFF2-40B4-BE49-F238E27FC236}">
                    <a16:creationId xmlns:a16="http://schemas.microsoft.com/office/drawing/2014/main" id="{0F3B7C15-0022-40CC-8E7C-5C35DE7F1E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97541" y="2092994"/>
                <a:ext cx="3416596" cy="2512472"/>
              </a:xfrm>
              <a:prstGeom prst="rect">
                <a:avLst/>
              </a:prstGeom>
              <a:effectLst>
                <a:reflection blurRad="6350" stA="50000" endA="300" endPos="90000" dir="5400000" sy="-100000" algn="bl" rotWithShape="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673883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8" presetClass="emph" presetSubtype="128" accel="20000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8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8" presetClass="emph" presetSubtype="128" accel="20000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0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7E5B86-378C-48CC-85F1-416D93CB6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5E97A-34AD-42AF-8F3A-633EF5AB44E6}" type="datetime1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B619C-9E14-4AA9-9235-F963F35F1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7A1C8-458E-4B6B-9B49-B793AF4A9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6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A4762AF-53A8-4863-A577-03723FEDB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solidFill>
                  <a:schemeClr val="bg2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Desktops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6BFB74-F4C4-4EDE-8CF0-AA03C7D29688}"/>
              </a:ext>
            </a:extLst>
          </p:cNvPr>
          <p:cNvSpPr/>
          <p:nvPr/>
        </p:nvSpPr>
        <p:spPr>
          <a:xfrm>
            <a:off x="1220431" y="2232884"/>
            <a:ext cx="2490955" cy="147850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reflection blurRad="6350" stA="50000" endA="300" endPos="90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effectLst>
                  <a:reflection blurRad="6350" stA="60000" endA="900" endPos="60000" dist="60007" dir="5400000" sy="-100000" algn="bl"/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5A3D50-FBFD-480E-AAEF-6BE30C8B0B1D}"/>
              </a:ext>
            </a:extLst>
          </p:cNvPr>
          <p:cNvSpPr txBox="1"/>
          <p:nvPr/>
        </p:nvSpPr>
        <p:spPr>
          <a:xfrm>
            <a:off x="6797489" y="850757"/>
            <a:ext cx="61184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1" dirty="0">
                <a:solidFill>
                  <a:srgbClr val="548DD4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Tablets</a:t>
            </a:r>
            <a:endParaRPr lang="en-US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404617C-5477-4B45-BB92-2443D8499190}"/>
              </a:ext>
            </a:extLst>
          </p:cNvPr>
          <p:cNvSpPr/>
          <p:nvPr/>
        </p:nvSpPr>
        <p:spPr>
          <a:xfrm>
            <a:off x="6384103" y="2179095"/>
            <a:ext cx="2274570" cy="15316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effectLst>
            <a:reflection blurRad="6350" stA="50000" endA="300" endPos="90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effectLst>
                  <a:reflection blurRad="6350" stA="60000" endA="900" endPos="60000" dist="60007" dir="5400000" sy="-100000" algn="bl"/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12711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43A08-C7F3-44D3-AE43-C5D2EFE13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01A83-49AF-4E0B-8BA1-E02B1BFD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96277-464E-4889-985F-B1CE049B0BBA}" type="datetime1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5F9DA-06C1-4933-B3D5-D6EBF70CE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30C8C-39C3-42F3-82A0-7F5A2B8F2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7</a:t>
            </a:fld>
            <a:endParaRPr lang="en-US"/>
          </a:p>
        </p:txBody>
      </p:sp>
      <p:pic>
        <p:nvPicPr>
          <p:cNvPr id="3" name="WhatsApp vedio">
            <a:hlinkClick r:id="" action="ppaction://media"/>
            <a:extLst>
              <a:ext uri="{FF2B5EF4-FFF2-40B4-BE49-F238E27FC236}">
                <a16:creationId xmlns:a16="http://schemas.microsoft.com/office/drawing/2014/main" id="{5ABD84E1-09AF-CE0B-8209-EF341AA60E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7700" y="2016125"/>
            <a:ext cx="6132513" cy="3449638"/>
          </a:xfrm>
        </p:spPr>
      </p:pic>
    </p:spTree>
    <p:extLst>
      <p:ext uri="{BB962C8B-B14F-4D97-AF65-F5344CB8AC3E}">
        <p14:creationId xmlns:p14="http://schemas.microsoft.com/office/powerpoint/2010/main" val="2269012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7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6327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56DF2E-0663-4636-9D9A-3DD728FC8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07AE6-389F-4DD6-BA8D-B43E000EF432}" type="datetime1">
              <a:rPr lang="en-US" smtClean="0"/>
              <a:t>10/7/2024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4B896-5389-4D88-AEA0-42621D385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BanglaTech Manufacturing Ltd.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317AA-E318-4815-8446-158C06028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8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D156837-BD4E-4FB3-8937-79C0FDE4E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Smartphones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92CFE6-5293-48D5-BFCC-FC111A82CDE6}"/>
              </a:ext>
            </a:extLst>
          </p:cNvPr>
          <p:cNvSpPr/>
          <p:nvPr/>
        </p:nvSpPr>
        <p:spPr>
          <a:xfrm>
            <a:off x="1909482" y="2663191"/>
            <a:ext cx="8552330" cy="239290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reflection blurRad="6350" stA="50000" endA="300" endPos="90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200">
                <a:effectLst>
                  <a:reflection blurRad="6350" stA="60000" endA="900" endPos="60000" dist="60007" dir="5400000" sy="-100000" algn="bl"/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77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771C586F-F028-7E78-D566-61169EB131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3489900"/>
              </p:ext>
            </p:extLst>
          </p:nvPr>
        </p:nvGraphicFramePr>
        <p:xfrm>
          <a:off x="1371601" y="1970315"/>
          <a:ext cx="9523379" cy="35841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1702DF-DC7F-4377-A9F3-85D507746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24A43-3705-410F-ABBE-315E413136A8}" type="datetime1">
              <a:rPr lang="en-US" smtClean="0"/>
              <a:t>10/7/2024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CD5AA8-757A-4BFB-B6DC-BDBD7DD02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BanglaTech</a:t>
            </a:r>
            <a:r>
              <a:rPr lang="en-US" dirty="0"/>
              <a:t> Manufacturing Ltd.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BBC4FC-F12B-463F-BEDF-B5BA81D9E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07B54-2DAD-491F-9405-2EE14B4130E4}" type="slidenum">
              <a:rPr lang="en-US" smtClean="0"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2146AD-ADC8-413A-9BCF-E8014B221423}"/>
              </a:ext>
            </a:extLst>
          </p:cNvPr>
          <p:cNvSpPr txBox="1"/>
          <p:nvPr/>
        </p:nvSpPr>
        <p:spPr>
          <a:xfrm>
            <a:off x="1826367" y="1313396"/>
            <a:ext cx="91658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SG" i="1" dirty="0">
                <a:solidFill>
                  <a:srgbClr val="00B0F0"/>
                </a:solidFill>
                <a:latin typeface="Arial Black" panose="020B0A04020102020204" pitchFamily="34" charset="0"/>
                <a:ea typeface="Times New Roman" panose="02020603050405020304" pitchFamily="18" charset="0"/>
              </a:rPr>
              <a:t>Flow Chart of Business Plan of </a:t>
            </a:r>
            <a:r>
              <a:rPr lang="en-US" i="1" dirty="0" err="1">
                <a:solidFill>
                  <a:srgbClr val="00B0F0"/>
                </a:solidFill>
                <a:latin typeface="Arial Black" panose="020B0A04020102020204" pitchFamily="34" charset="0"/>
              </a:rPr>
              <a:t>BanglaTech</a:t>
            </a:r>
            <a:r>
              <a:rPr lang="en-US" i="1" dirty="0">
                <a:solidFill>
                  <a:srgbClr val="00B0F0"/>
                </a:solidFill>
                <a:latin typeface="Arial Black" panose="020B0A04020102020204" pitchFamily="34" charset="0"/>
              </a:rPr>
              <a:t> Manufacturing Ltd.</a:t>
            </a:r>
          </a:p>
          <a:p>
            <a:pPr lvl="2"/>
            <a:endParaRPr lang="en-US" i="1" dirty="0">
              <a:solidFill>
                <a:srgbClr val="00B0F0"/>
              </a:solidFill>
              <a:latin typeface="Arial Black" panose="020B0A0402010202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29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591</TotalTime>
  <Words>524</Words>
  <Application>Microsoft Office PowerPoint</Application>
  <PresentationFormat>Widescreen</PresentationFormat>
  <Paragraphs>167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Gill Sans MT</vt:lpstr>
      <vt:lpstr>Symbol</vt:lpstr>
      <vt:lpstr>Times New Roman</vt:lpstr>
      <vt:lpstr>Gallery</vt:lpstr>
      <vt:lpstr>PowerPoint Presentation</vt:lpstr>
      <vt:lpstr>Company Overview BanglaTech Manufacturing Ltd. is a premier technology-driven manufacturing firm based in Bangladesh. Established in 2010, the company has rapidly evolved into a key player in the electronics and consumer goods sectors, specializing in the production of high-quality electronic components, home appliances, and consumer electronics. </vt:lpstr>
      <vt:lpstr>PowerPoint Presentation</vt:lpstr>
      <vt:lpstr>PowerPoint Presentation</vt:lpstr>
      <vt:lpstr>Laptops</vt:lpstr>
      <vt:lpstr>Desktops</vt:lpstr>
      <vt:lpstr>video</vt:lpstr>
      <vt:lpstr>Smartphones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My Presentation</dc:title>
  <dc:creator>Shakib Rayhan</dc:creator>
  <cp:lastModifiedBy>Md Ashikur Rahman</cp:lastModifiedBy>
  <cp:revision>7</cp:revision>
  <dcterms:created xsi:type="dcterms:W3CDTF">2024-06-04T18:32:39Z</dcterms:created>
  <dcterms:modified xsi:type="dcterms:W3CDTF">2024-10-07T10:38:52Z</dcterms:modified>
</cp:coreProperties>
</file>

<file path=docProps/thumbnail.jpeg>
</file>